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embeddedFontLst>
    <p:embeddedFont>
      <p:font typeface="Arial Narrow" panose="020B0606020202030204" pitchFamily="34" charset="0"/>
      <p:regular r:id="rId19"/>
      <p:bold r:id="rId20"/>
      <p:italic r:id="rId21"/>
      <p:boldItalic r:id="rId22"/>
    </p:embeddedFont>
    <p:embeddedFont>
      <p:font typeface="Open Sans Light" panose="020B0306030504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g7j5dauS3dKWLBcbfhyp6Aun3sw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838FA96-7B61-4E11-9C9B-3D803BEFA6E8}">
  <a:tblStyle styleId="{5838FA96-7B61-4E11-9C9B-3D803BEFA6E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30"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de-DE"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421328d71c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3421328d71c_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7" name="Google Shape;297;g3421328d71c_3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421328d71c_3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3421328d71c_3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g3421328d71c_3_1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2" name="Google Shape;34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15"/>
        <p:cNvGrpSpPr/>
        <p:nvPr/>
      </p:nvGrpSpPr>
      <p:grpSpPr>
        <a:xfrm>
          <a:off x="0" y="0"/>
          <a:ext cx="0" cy="0"/>
          <a:chOff x="0" y="0"/>
          <a:chExt cx="0" cy="0"/>
        </a:xfrm>
      </p:grpSpPr>
      <p:sp>
        <p:nvSpPr>
          <p:cNvPr id="16" name="Google Shape;1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21"/>
        <p:cNvGrpSpPr/>
        <p:nvPr/>
      </p:nvGrpSpPr>
      <p:grpSpPr>
        <a:xfrm>
          <a:off x="0" y="0"/>
          <a:ext cx="0" cy="0"/>
          <a:chOff x="0" y="0"/>
          <a:chExt cx="0" cy="0"/>
        </a:xfrm>
      </p:grpSpPr>
      <p:sp>
        <p:nvSpPr>
          <p:cNvPr id="122" name="Google Shape;12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127" name="Google Shape;127;p25"/>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28" name="Google Shape;128;p25"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29" name="Google Shape;129;p25"/>
          <p:cNvGrpSpPr/>
          <p:nvPr/>
        </p:nvGrpSpPr>
        <p:grpSpPr>
          <a:xfrm>
            <a:off x="11222092" y="267493"/>
            <a:ext cx="719138" cy="593725"/>
            <a:chOff x="4876" y="255"/>
            <a:chExt cx="726" cy="599"/>
          </a:xfrm>
        </p:grpSpPr>
        <p:sp>
          <p:nvSpPr>
            <p:cNvPr id="130" name="Google Shape;130;p25"/>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25"/>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25"/>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25"/>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2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140" name="Google Shape;140;p26"/>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41" name="Google Shape;141;p26"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42" name="Google Shape;142;p26"/>
          <p:cNvGrpSpPr/>
          <p:nvPr/>
        </p:nvGrpSpPr>
        <p:grpSpPr>
          <a:xfrm>
            <a:off x="11222092" y="267493"/>
            <a:ext cx="719138" cy="593725"/>
            <a:chOff x="4876" y="255"/>
            <a:chExt cx="726" cy="599"/>
          </a:xfrm>
        </p:grpSpPr>
        <p:sp>
          <p:nvSpPr>
            <p:cNvPr id="143" name="Google Shape;143;p26"/>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26"/>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26"/>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26"/>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2"/>
        <p:cNvGrpSpPr/>
        <p:nvPr/>
      </p:nvGrpSpPr>
      <p:grpSpPr>
        <a:xfrm>
          <a:off x="0" y="0"/>
          <a:ext cx="0" cy="0"/>
          <a:chOff x="0" y="0"/>
          <a:chExt cx="0" cy="0"/>
        </a:xfrm>
      </p:grpSpPr>
      <p:sp>
        <p:nvSpPr>
          <p:cNvPr id="23" name="Google Shape;23;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8"/>
        <p:cNvGrpSpPr/>
        <p:nvPr/>
      </p:nvGrpSpPr>
      <p:grpSpPr>
        <a:xfrm>
          <a:off x="0" y="0"/>
          <a:ext cx="0" cy="0"/>
          <a:chOff x="0" y="0"/>
          <a:chExt cx="0" cy="0"/>
        </a:xfrm>
      </p:grpSpPr>
      <p:sp>
        <p:nvSpPr>
          <p:cNvPr id="29" name="Google Shape;29;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34" name="Google Shape;34;p18"/>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35" name="Google Shape;35;p18"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36" name="Google Shape;36;p18"/>
          <p:cNvGrpSpPr/>
          <p:nvPr/>
        </p:nvGrpSpPr>
        <p:grpSpPr>
          <a:xfrm>
            <a:off x="11222092" y="267493"/>
            <a:ext cx="719138" cy="593725"/>
            <a:chOff x="4876" y="255"/>
            <a:chExt cx="726" cy="599"/>
          </a:xfrm>
        </p:grpSpPr>
        <p:sp>
          <p:nvSpPr>
            <p:cNvPr id="37" name="Google Shape;37;p18"/>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38;p18"/>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39;p18"/>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0;p18"/>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1"/>
        <p:cNvGrpSpPr/>
        <p:nvPr/>
      </p:nvGrpSpPr>
      <p:grpSpPr>
        <a:xfrm>
          <a:off x="0" y="0"/>
          <a:ext cx="0" cy="0"/>
          <a:chOff x="0" y="0"/>
          <a:chExt cx="0" cy="0"/>
        </a:xfrm>
      </p:grpSpPr>
      <p:sp>
        <p:nvSpPr>
          <p:cNvPr id="42" name="Google Shape;42;p1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1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4" name="Google Shape;44;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47" name="Google Shape;47;p19"/>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48" name="Google Shape;48;p19"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49" name="Google Shape;49;p19"/>
          <p:cNvGrpSpPr/>
          <p:nvPr/>
        </p:nvGrpSpPr>
        <p:grpSpPr>
          <a:xfrm>
            <a:off x="11222092" y="267493"/>
            <a:ext cx="719138" cy="593725"/>
            <a:chOff x="4876" y="255"/>
            <a:chExt cx="726" cy="599"/>
          </a:xfrm>
        </p:grpSpPr>
        <p:sp>
          <p:nvSpPr>
            <p:cNvPr id="50" name="Google Shape;50;p19"/>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51;p19"/>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52;p19"/>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53;p19"/>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2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2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63" name="Google Shape;63;p20"/>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64" name="Google Shape;64;p20"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65" name="Google Shape;65;p20"/>
          <p:cNvGrpSpPr/>
          <p:nvPr/>
        </p:nvGrpSpPr>
        <p:grpSpPr>
          <a:xfrm>
            <a:off x="11222092" y="267493"/>
            <a:ext cx="719138" cy="593725"/>
            <a:chOff x="4876" y="255"/>
            <a:chExt cx="726" cy="599"/>
          </a:xfrm>
        </p:grpSpPr>
        <p:sp>
          <p:nvSpPr>
            <p:cNvPr id="66" name="Google Shape;66;p20"/>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 name="Google Shape;67;p20"/>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20"/>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 name="Google Shape;69;p20"/>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70"/>
        <p:cNvGrpSpPr/>
        <p:nvPr/>
      </p:nvGrpSpPr>
      <p:grpSpPr>
        <a:xfrm>
          <a:off x="0" y="0"/>
          <a:ext cx="0" cy="0"/>
          <a:chOff x="0" y="0"/>
          <a:chExt cx="0" cy="0"/>
        </a:xfrm>
      </p:grpSpPr>
      <p:sp>
        <p:nvSpPr>
          <p:cNvPr id="71" name="Google Shape;71;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75" name="Google Shape;75;p21"/>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76" name="Google Shape;76;p21"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77" name="Google Shape;77;p21"/>
          <p:cNvGrpSpPr/>
          <p:nvPr/>
        </p:nvGrpSpPr>
        <p:grpSpPr>
          <a:xfrm>
            <a:off x="11222092" y="267493"/>
            <a:ext cx="719138" cy="593725"/>
            <a:chOff x="4876" y="255"/>
            <a:chExt cx="726" cy="599"/>
          </a:xfrm>
        </p:grpSpPr>
        <p:sp>
          <p:nvSpPr>
            <p:cNvPr id="78" name="Google Shape;78;p21"/>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 name="Google Shape;79;p21"/>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 name="Google Shape;80;p21"/>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 name="Google Shape;81;p21"/>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82"/>
        <p:cNvGrpSpPr/>
        <p:nvPr/>
      </p:nvGrpSpPr>
      <p:grpSpPr>
        <a:xfrm>
          <a:off x="0" y="0"/>
          <a:ext cx="0" cy="0"/>
          <a:chOff x="0" y="0"/>
          <a:chExt cx="0" cy="0"/>
        </a:xfrm>
      </p:grpSpPr>
      <p:sp>
        <p:nvSpPr>
          <p:cNvPr id="83" name="Google Shape;83;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86" name="Google Shape;86;p22"/>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87" name="Google Shape;87;p22"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88" name="Google Shape;88;p22"/>
          <p:cNvGrpSpPr/>
          <p:nvPr/>
        </p:nvGrpSpPr>
        <p:grpSpPr>
          <a:xfrm>
            <a:off x="11222092" y="267493"/>
            <a:ext cx="719138" cy="593725"/>
            <a:chOff x="4876" y="255"/>
            <a:chExt cx="726" cy="599"/>
          </a:xfrm>
        </p:grpSpPr>
        <p:sp>
          <p:nvSpPr>
            <p:cNvPr id="89" name="Google Shape;89;p22"/>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22"/>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22"/>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22"/>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93"/>
        <p:cNvGrpSpPr/>
        <p:nvPr/>
      </p:nvGrpSpPr>
      <p:grpSpPr>
        <a:xfrm>
          <a:off x="0" y="0"/>
          <a:ext cx="0" cy="0"/>
          <a:chOff x="0" y="0"/>
          <a:chExt cx="0" cy="0"/>
        </a:xfrm>
      </p:grpSpPr>
      <p:sp>
        <p:nvSpPr>
          <p:cNvPr id="94" name="Google Shape;94;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2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6" name="Google Shape;96;p2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7" name="Google Shape;97;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100" name="Google Shape;100;p23"/>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01" name="Google Shape;101;p23"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02" name="Google Shape;102;p23"/>
          <p:cNvGrpSpPr/>
          <p:nvPr/>
        </p:nvGrpSpPr>
        <p:grpSpPr>
          <a:xfrm>
            <a:off x="11222092" y="267493"/>
            <a:ext cx="719138" cy="593725"/>
            <a:chOff x="4876" y="255"/>
            <a:chExt cx="726" cy="599"/>
          </a:xfrm>
        </p:grpSpPr>
        <p:sp>
          <p:nvSpPr>
            <p:cNvPr id="103" name="Google Shape;103;p23"/>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 name="Google Shape;104;p23"/>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23"/>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23"/>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07"/>
        <p:cNvGrpSpPr/>
        <p:nvPr/>
      </p:nvGrpSpPr>
      <p:grpSpPr>
        <a:xfrm>
          <a:off x="0" y="0"/>
          <a:ext cx="0" cy="0"/>
          <a:chOff x="0" y="0"/>
          <a:chExt cx="0" cy="0"/>
        </a:xfrm>
      </p:grpSpPr>
      <p:sp>
        <p:nvSpPr>
          <p:cNvPr id="108" name="Google Shape;108;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24"/>
          <p:cNvSpPr>
            <a:spLocks noGrp="1"/>
          </p:cNvSpPr>
          <p:nvPr>
            <p:ph type="pic" idx="2"/>
          </p:nvPr>
        </p:nvSpPr>
        <p:spPr>
          <a:xfrm>
            <a:off x="5183188" y="987425"/>
            <a:ext cx="6172200" cy="4873625"/>
          </a:xfrm>
          <a:prstGeom prst="rect">
            <a:avLst/>
          </a:prstGeom>
          <a:noFill/>
          <a:ln>
            <a:noFill/>
          </a:ln>
        </p:spPr>
      </p:sp>
      <p:sp>
        <p:nvSpPr>
          <p:cNvPr id="110" name="Google Shape;110;p2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de-DE"/>
              <a:t>‹Nr.›</a:t>
            </a:fld>
            <a:endParaRPr/>
          </a:p>
        </p:txBody>
      </p:sp>
      <p:sp>
        <p:nvSpPr>
          <p:cNvPr id="114" name="Google Shape;114;p24"/>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15" name="Google Shape;115;p24"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16" name="Google Shape;116;p24"/>
          <p:cNvGrpSpPr/>
          <p:nvPr/>
        </p:nvGrpSpPr>
        <p:grpSpPr>
          <a:xfrm>
            <a:off x="11222092" y="267493"/>
            <a:ext cx="719138" cy="593725"/>
            <a:chOff x="4876" y="255"/>
            <a:chExt cx="726" cy="599"/>
          </a:xfrm>
        </p:grpSpPr>
        <p:sp>
          <p:nvSpPr>
            <p:cNvPr id="117" name="Google Shape;117;p24"/>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24"/>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24"/>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24"/>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de-DE"/>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https://browser.dataspace.copernicus.eu/"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hyperlink" Target="https://www.earthdatascience.org/courses/use-data-open-source-python/multispectral-remote-sensing/modis-data-in-python/download-modis-hdf4-data/" TargetMode="External"/><Relationship Id="rId3" Type="http://schemas.openxmlformats.org/officeDocument/2006/relationships/image" Target="../media/image12.png"/><Relationship Id="rId7" Type="http://schemas.openxmlformats.org/officeDocument/2006/relationships/hyperlink" Target="https://www.youtube.com/watch?v=42YTGa_k9ys"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earthexplorer.usgs.gov/" TargetMode="External"/><Relationship Id="rId5" Type="http://schemas.openxmlformats.org/officeDocument/2006/relationships/hyperlink" Target="https://glovis.usgs.gov/app" TargetMode="Externa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hyperlink" Target="https://www.usgs.gov/media/images/nighttime-landsat-8-image-taal-volcano"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doi.org/10.1038/s41597-023-02439-4" TargetMode="External"/><Relationship Id="rId5" Type="http://schemas.openxmlformats.org/officeDocument/2006/relationships/hyperlink" Target="https://clearskyvision.medium.com/cloudless-synthetic-sentinel-2-data-49ddcab3c953" TargetMode="Externa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0.png"/><Relationship Id="rId5" Type="http://schemas.openxmlformats.org/officeDocument/2006/relationships/image" Target="../media/image18.png"/><Relationship Id="rId10" Type="http://schemas.openxmlformats.org/officeDocument/2006/relationships/image" Target="../media/image9.png"/><Relationship Id="rId4" Type="http://schemas.openxmlformats.org/officeDocument/2006/relationships/image" Target="../media/image17.pn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sentinel-hub.com/explore/eobrowser/" TargetMode="External"/><Relationship Id="rId5" Type="http://schemas.openxmlformats.org/officeDocument/2006/relationships/hyperlink" Target="https://earthengine.google.com/" TargetMode="Externa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1"/>
          <p:cNvSpPr txBox="1"/>
          <p:nvPr/>
        </p:nvSpPr>
        <p:spPr>
          <a:xfrm>
            <a:off x="1622838" y="2137109"/>
            <a:ext cx="9144000" cy="2768924"/>
          </a:xfrm>
          <a:prstGeom prst="rect">
            <a:avLst/>
          </a:prstGeom>
          <a:noFill/>
          <a:ln>
            <a:noFill/>
          </a:ln>
        </p:spPr>
        <p:txBody>
          <a:bodyPr spcFirstLastPara="1" wrap="square" lIns="91425" tIns="45700" rIns="91425" bIns="45700" anchor="ctr" anchorCtr="0">
            <a:normAutofit lnSpcReduction="10000"/>
          </a:bodyPr>
          <a:lstStyle/>
          <a:p>
            <a:pPr marL="0" marR="0" lvl="0" indent="0" algn="ctr" rtl="0">
              <a:lnSpc>
                <a:spcPct val="90000"/>
              </a:lnSpc>
              <a:spcBef>
                <a:spcPts val="0"/>
              </a:spcBef>
              <a:spcAft>
                <a:spcPts val="0"/>
              </a:spcAft>
              <a:buClr>
                <a:srgbClr val="1F4E79"/>
              </a:buClr>
              <a:buSzPts val="3100"/>
              <a:buFont typeface="Calibri"/>
              <a:buNone/>
            </a:pPr>
            <a:r>
              <a:rPr lang="de-DE" sz="3100" b="1" i="0" u="none" strike="noStrike" cap="none">
                <a:solidFill>
                  <a:srgbClr val="1F4E79"/>
                </a:solidFill>
                <a:latin typeface="Calibri"/>
                <a:ea typeface="Calibri"/>
                <a:cs typeface="Calibri"/>
                <a:sym typeface="Calibri"/>
              </a:rPr>
              <a:t> </a:t>
            </a:r>
            <a:r>
              <a:rPr lang="de-DE" sz="3700" b="1" i="0" u="none" strike="noStrike" cap="none">
                <a:solidFill>
                  <a:srgbClr val="1F4E79"/>
                </a:solidFill>
                <a:latin typeface="Calibri"/>
                <a:ea typeface="Calibri"/>
                <a:cs typeface="Calibri"/>
                <a:sym typeface="Calibri"/>
              </a:rPr>
              <a:t>EOCap4Africa</a:t>
            </a:r>
            <a:br>
              <a:rPr lang="de-DE" sz="3100" b="1" i="0" u="none" strike="noStrike" cap="none">
                <a:solidFill>
                  <a:schemeClr val="dk1"/>
                </a:solidFill>
                <a:latin typeface="Calibri"/>
                <a:ea typeface="Calibri"/>
                <a:cs typeface="Calibri"/>
                <a:sym typeface="Calibri"/>
              </a:rPr>
            </a:br>
            <a:br>
              <a:rPr lang="de-DE" sz="3100" b="1" i="0" u="none" strike="noStrike" cap="none">
                <a:solidFill>
                  <a:schemeClr val="dk1"/>
                </a:solidFill>
                <a:latin typeface="Calibri"/>
                <a:ea typeface="Calibri"/>
                <a:cs typeface="Calibri"/>
                <a:sym typeface="Calibri"/>
              </a:rPr>
            </a:br>
            <a:r>
              <a:rPr lang="de-DE" sz="3100" b="1" i="0" u="none" strike="noStrike" cap="none">
                <a:solidFill>
                  <a:srgbClr val="1F4E79"/>
                </a:solidFill>
                <a:latin typeface="Calibri"/>
                <a:ea typeface="Calibri"/>
                <a:cs typeface="Calibri"/>
                <a:sym typeface="Calibri"/>
              </a:rPr>
              <a:t>3	Overview of available Spatial Data and respective Sources</a:t>
            </a:r>
            <a:endParaRPr sz="3600" b="1" i="0" u="none" strike="noStrike" cap="none">
              <a:solidFill>
                <a:srgbClr val="2E75B6"/>
              </a:solidFill>
              <a:latin typeface="Calibri"/>
              <a:ea typeface="Calibri"/>
              <a:cs typeface="Calibri"/>
              <a:sym typeface="Calibri"/>
            </a:endParaRPr>
          </a:p>
          <a:p>
            <a:pPr marL="0" marR="0" lvl="0" indent="0" algn="ctr" rtl="0">
              <a:lnSpc>
                <a:spcPct val="90000"/>
              </a:lnSpc>
              <a:spcBef>
                <a:spcPts val="3000"/>
              </a:spcBef>
              <a:spcAft>
                <a:spcPts val="0"/>
              </a:spcAft>
              <a:buClr>
                <a:schemeClr val="dk1"/>
              </a:buClr>
              <a:buSzPts val="1050"/>
              <a:buFont typeface="Calibri"/>
              <a:buNone/>
            </a:pPr>
            <a:br>
              <a:rPr lang="de-DE" sz="1050" b="0" i="0" u="none" strike="noStrike" cap="none">
                <a:solidFill>
                  <a:schemeClr val="dk1"/>
                </a:solidFill>
                <a:latin typeface="Calibri"/>
                <a:ea typeface="Calibri"/>
                <a:cs typeface="Calibri"/>
                <a:sym typeface="Calibri"/>
              </a:rPr>
            </a:br>
            <a:r>
              <a:rPr lang="de-DE" sz="2700" b="1" i="0" u="none" strike="noStrike" cap="none">
                <a:solidFill>
                  <a:srgbClr val="000000"/>
                </a:solidFill>
                <a:latin typeface="Calibri"/>
                <a:ea typeface="Calibri"/>
                <a:cs typeface="Calibri"/>
                <a:sym typeface="Calibri"/>
              </a:rPr>
              <a:t>b) Sentinel 2 </a:t>
            </a:r>
            <a:r>
              <a:rPr lang="de-DE" sz="2700" b="1">
                <a:latin typeface="Calibri"/>
                <a:ea typeface="Calibri"/>
                <a:cs typeface="Calibri"/>
                <a:sym typeface="Calibri"/>
              </a:rPr>
              <a:t>i</a:t>
            </a:r>
            <a:r>
              <a:rPr lang="de-DE" sz="2700" b="1" i="0" u="none" strike="noStrike" cap="none">
                <a:solidFill>
                  <a:srgbClr val="000000"/>
                </a:solidFill>
                <a:latin typeface="Calibri"/>
                <a:ea typeface="Calibri"/>
                <a:cs typeface="Calibri"/>
                <a:sym typeface="Calibri"/>
              </a:rPr>
              <a:t>mages  - </a:t>
            </a:r>
            <a:r>
              <a:rPr lang="de-DE" sz="2700" b="1">
                <a:latin typeface="Calibri"/>
                <a:ea typeface="Calibri"/>
                <a:cs typeface="Calibri"/>
                <a:sym typeface="Calibri"/>
              </a:rPr>
              <a:t>Possibilities</a:t>
            </a:r>
            <a:r>
              <a:rPr lang="de-DE" sz="2700" b="1" i="0" u="none" strike="noStrike" cap="none">
                <a:solidFill>
                  <a:srgbClr val="000000"/>
                </a:solidFill>
                <a:latin typeface="Calibri"/>
                <a:ea typeface="Calibri"/>
                <a:cs typeface="Calibri"/>
                <a:sym typeface="Calibri"/>
              </a:rPr>
              <a:t> and Limitations</a:t>
            </a:r>
            <a:endParaRPr/>
          </a:p>
        </p:txBody>
      </p:sp>
      <p:cxnSp>
        <p:nvCxnSpPr>
          <p:cNvPr id="154" name="Google Shape;154;p1"/>
          <p:cNvCxnSpPr/>
          <p:nvPr/>
        </p:nvCxnSpPr>
        <p:spPr>
          <a:xfrm>
            <a:off x="1938954" y="5032143"/>
            <a:ext cx="8522208" cy="0"/>
          </a:xfrm>
          <a:prstGeom prst="straightConnector1">
            <a:avLst/>
          </a:prstGeom>
          <a:noFill/>
          <a:ln w="31750" cap="flat" cmpd="sng">
            <a:solidFill>
              <a:srgbClr val="1E4E79"/>
            </a:solidFill>
            <a:prstDash val="solid"/>
            <a:miter lim="800000"/>
            <a:headEnd type="none" w="sm" len="sm"/>
            <a:tailEnd type="none" w="sm" len="sm"/>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id="157" name="Google Shape;157;p1"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158" name="Google Shape;158;p1"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159" name="Google Shape;159;p1"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160" name="Google Shape;160;p1"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161" name="Google Shape;161;p1"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162" name="Google Shape;162;p1"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grpSp>
        <p:pic>
          <p:nvPicPr>
            <p:cNvPr id="163" name="Google Shape;163;p1" descr="KNUST Logo"/>
            <p:cNvPicPr preferRelativeResize="0"/>
            <p:nvPr/>
          </p:nvPicPr>
          <p:blipFill rotWithShape="1">
            <a:blip r:embed="rId9">
              <a:alphaModFix/>
            </a:blip>
            <a:srcRect/>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166" name="Google Shape;166;p1"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0"/>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Limitations of Sentinel-2</a:t>
            </a:r>
            <a:endParaRPr sz="1800">
              <a:solidFill>
                <a:schemeClr val="dk1"/>
              </a:solidFill>
              <a:latin typeface="Calibri"/>
              <a:ea typeface="Calibri"/>
              <a:cs typeface="Calibri"/>
              <a:sym typeface="Calibri"/>
            </a:endParaRPr>
          </a:p>
        </p:txBody>
      </p:sp>
      <p:pic>
        <p:nvPicPr>
          <p:cNvPr id="277" name="Google Shape;277;p1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78" name="Google Shape;278;p10"/>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79" name="Google Shape;27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10</a:t>
            </a:fld>
            <a:endParaRPr/>
          </a:p>
        </p:txBody>
      </p:sp>
      <p:pic>
        <p:nvPicPr>
          <p:cNvPr id="280" name="Google Shape;280;p1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81" name="Google Shape;281;p10"/>
          <p:cNvSpPr txBox="1"/>
          <p:nvPr/>
        </p:nvSpPr>
        <p:spPr>
          <a:xfrm>
            <a:off x="1174448" y="1718733"/>
            <a:ext cx="9849300" cy="3417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Data storage and processing requirements</a:t>
            </a:r>
            <a:endParaRPr sz="2400">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Large file sizes (especially raw Level-1 products)</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Workaround: Use cloud-based processing (Google Earth Engine, Sentinel Hub)</a:t>
            </a:r>
            <a:endParaRPr sz="2400" b="0" i="0" u="none" strike="noStrike" cap="none">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Limited to land monitoring</a:t>
            </a:r>
            <a:endParaRPr sz="2400">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Cannot capture deep-sea ocean data (e.g., bathymetry, deepwater studies)</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Workaround: Use Sentinel-3 for oceanographic applications</a:t>
            </a:r>
            <a:endParaRPr sz="2400" b="0" i="0" u="none" strike="noStrike" cap="none">
              <a:solidFill>
                <a:schemeClr val="dk1"/>
              </a:solidFill>
              <a:latin typeface="Arial Narrow"/>
              <a:ea typeface="Arial Narrow"/>
              <a:cs typeface="Arial Narrow"/>
              <a:sym typeface="Arial Narrow"/>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1"/>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Sentinel-2 vs. other satellites</a:t>
            </a:r>
            <a:endParaRPr sz="1800">
              <a:solidFill>
                <a:schemeClr val="dk1"/>
              </a:solidFill>
              <a:latin typeface="Calibri"/>
              <a:ea typeface="Calibri"/>
              <a:cs typeface="Calibri"/>
              <a:sym typeface="Calibri"/>
            </a:endParaRPr>
          </a:p>
        </p:txBody>
      </p:sp>
      <p:pic>
        <p:nvPicPr>
          <p:cNvPr id="288" name="Google Shape;288;p1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89" name="Google Shape;289;p11"/>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90" name="Google Shape;29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11</a:t>
            </a:fld>
            <a:endParaRPr/>
          </a:p>
        </p:txBody>
      </p:sp>
      <p:pic>
        <p:nvPicPr>
          <p:cNvPr id="291" name="Google Shape;291;p1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92" name="Google Shape;292;p11"/>
          <p:cNvSpPr/>
          <p:nvPr/>
        </p:nvSpPr>
        <p:spPr>
          <a:xfrm>
            <a:off x="3063431" y="1009243"/>
            <a:ext cx="6081777" cy="707946"/>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de-DE" sz="2400">
                <a:solidFill>
                  <a:schemeClr val="lt1"/>
                </a:solidFill>
                <a:latin typeface="Arial Narrow"/>
                <a:ea typeface="Arial Narrow"/>
                <a:cs typeface="Arial Narrow"/>
                <a:sym typeface="Arial Narrow"/>
              </a:rPr>
              <a:t>When to use which satellite?</a:t>
            </a:r>
            <a:endParaRPr sz="2400">
              <a:solidFill>
                <a:schemeClr val="lt1"/>
              </a:solidFill>
              <a:latin typeface="Arial Narrow"/>
              <a:ea typeface="Arial Narrow"/>
              <a:cs typeface="Arial Narrow"/>
              <a:sym typeface="Arial Narrow"/>
            </a:endParaRPr>
          </a:p>
        </p:txBody>
      </p:sp>
      <p:graphicFrame>
        <p:nvGraphicFramePr>
          <p:cNvPr id="293" name="Google Shape;293;p11"/>
          <p:cNvGraphicFramePr/>
          <p:nvPr/>
        </p:nvGraphicFramePr>
        <p:xfrm>
          <a:off x="870857" y="2256730"/>
          <a:ext cx="3000000" cy="3000000"/>
        </p:xfrm>
        <a:graphic>
          <a:graphicData uri="http://schemas.openxmlformats.org/drawingml/2006/table">
            <a:tbl>
              <a:tblPr bandRow="1">
                <a:noFill/>
                <a:tableStyleId>{5838FA96-7B61-4E11-9C9B-3D803BEFA6E8}</a:tableStyleId>
              </a:tblPr>
              <a:tblGrid>
                <a:gridCol w="2627575">
                  <a:extLst>
                    <a:ext uri="{9D8B030D-6E8A-4147-A177-3AD203B41FA5}">
                      <a16:colId xmlns:a16="http://schemas.microsoft.com/office/drawing/2014/main" val="20000"/>
                    </a:ext>
                  </a:extLst>
                </a:gridCol>
                <a:gridCol w="4277700">
                  <a:extLst>
                    <a:ext uri="{9D8B030D-6E8A-4147-A177-3AD203B41FA5}">
                      <a16:colId xmlns:a16="http://schemas.microsoft.com/office/drawing/2014/main" val="20001"/>
                    </a:ext>
                  </a:extLst>
                </a:gridCol>
                <a:gridCol w="4204125">
                  <a:extLst>
                    <a:ext uri="{9D8B030D-6E8A-4147-A177-3AD203B41FA5}">
                      <a16:colId xmlns:a16="http://schemas.microsoft.com/office/drawing/2014/main" val="20002"/>
                    </a:ext>
                  </a:extLst>
                </a:gridCol>
              </a:tblGrid>
              <a:tr h="228600">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Satellite</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Best For</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Why?</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Sentinel-2</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General land cover, agriculture, vegetation, water monitoring</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High spectral &amp; spatial resolution, free access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Sentinel-1</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Cloudy areas, radar applications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Uses SAR (Synthetic Aperture Radar) to penetrate clouds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Landsat </a:t>
                      </a:r>
                      <a:r>
                        <a:rPr lang="de-DE" sz="1800">
                          <a:latin typeface="Arial Narrow"/>
                          <a:ea typeface="Arial Narrow"/>
                          <a:cs typeface="Arial Narrow"/>
                          <a:sym typeface="Arial Narrow"/>
                        </a:rPr>
                        <a:t>4 -</a:t>
                      </a:r>
                      <a:r>
                        <a:rPr lang="de-DE" sz="1800" b="0">
                          <a:latin typeface="Arial Narrow"/>
                          <a:ea typeface="Arial Narrow"/>
                          <a:cs typeface="Arial Narrow"/>
                          <a:sym typeface="Arial Narrow"/>
                        </a:rPr>
                        <a:t> 9</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Long-term land cover change, urban studies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30m resolution but with decades of historical data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MODIS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Large-scale monitoring, global vegetation trends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Daily images but lower spatial resolution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Commercial satellites (PlanetScope, WorldView)</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High-resolution urban mapping, small-scale change detection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3m–0.3m resolution but expensive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3421328d71c_3_0"/>
          <p:cNvSpPr txBox="1"/>
          <p:nvPr/>
        </p:nvSpPr>
        <p:spPr>
          <a:xfrm>
            <a:off x="2174225" y="-26306"/>
            <a:ext cx="54420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Hands-On: Sentinel-2 bands</a:t>
            </a:r>
            <a:endParaRPr sz="1800">
              <a:solidFill>
                <a:schemeClr val="dk1"/>
              </a:solidFill>
              <a:latin typeface="Calibri"/>
              <a:ea typeface="Calibri"/>
              <a:cs typeface="Calibri"/>
              <a:sym typeface="Calibri"/>
            </a:endParaRPr>
          </a:p>
        </p:txBody>
      </p:sp>
      <p:pic>
        <p:nvPicPr>
          <p:cNvPr id="300" name="Google Shape;300;g3421328d71c_3_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01" name="Google Shape;301;g3421328d71c_3_0"/>
          <p:cNvSpPr txBox="1">
            <a:spLocks noGrp="1"/>
          </p:cNvSpPr>
          <p:nvPr>
            <p:ph type="ftr" idx="11"/>
          </p:nvPr>
        </p:nvSpPr>
        <p:spPr>
          <a:xfrm>
            <a:off x="3307202" y="6537437"/>
            <a:ext cx="5583600" cy="1719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p>
          <a:p>
            <a:pPr marL="0" lvl="0" indent="0" algn="ctr" rtl="0">
              <a:spcBef>
                <a:spcPts val="0"/>
              </a:spcBef>
              <a:spcAft>
                <a:spcPts val="0"/>
              </a:spcAft>
              <a:buNone/>
            </a:pPr>
            <a:endParaRPr/>
          </a:p>
        </p:txBody>
      </p:sp>
      <p:sp>
        <p:nvSpPr>
          <p:cNvPr id="302" name="Google Shape;302;g3421328d71c_3_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de-DE"/>
              <a:t>12</a:t>
            </a:fld>
            <a:endParaRPr/>
          </a:p>
        </p:txBody>
      </p:sp>
      <p:pic>
        <p:nvPicPr>
          <p:cNvPr id="303" name="Google Shape;303;g3421328d71c_3_0"/>
          <p:cNvPicPr preferRelativeResize="0"/>
          <p:nvPr/>
        </p:nvPicPr>
        <p:blipFill rotWithShape="1">
          <a:blip r:embed="rId4">
            <a:alphaModFix amt="30000"/>
          </a:blip>
          <a:srcRect/>
          <a:stretch/>
        </p:blipFill>
        <p:spPr>
          <a:xfrm rot="-5400000">
            <a:off x="-3042045" y="3163081"/>
            <a:ext cx="6768001" cy="531838"/>
          </a:xfrm>
          <a:prstGeom prst="rect">
            <a:avLst/>
          </a:prstGeom>
          <a:noFill/>
          <a:ln>
            <a:noFill/>
          </a:ln>
        </p:spPr>
      </p:pic>
      <p:sp>
        <p:nvSpPr>
          <p:cNvPr id="304" name="Google Shape;304;g3421328d71c_3_0"/>
          <p:cNvSpPr/>
          <p:nvPr/>
        </p:nvSpPr>
        <p:spPr>
          <a:xfrm>
            <a:off x="2404240" y="1275338"/>
            <a:ext cx="7382100" cy="877200"/>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de-DE" sz="2400">
                <a:solidFill>
                  <a:srgbClr val="FFFFFF"/>
                </a:solidFill>
                <a:latin typeface="Arial Narrow"/>
                <a:ea typeface="Arial Narrow"/>
                <a:cs typeface="Arial Narrow"/>
                <a:sym typeface="Arial Narrow"/>
              </a:rPr>
              <a:t>Getting data </a:t>
            </a:r>
            <a:endParaRPr/>
          </a:p>
        </p:txBody>
      </p:sp>
      <p:sp>
        <p:nvSpPr>
          <p:cNvPr id="305" name="Google Shape;305;g3421328d71c_3_0"/>
          <p:cNvSpPr txBox="1"/>
          <p:nvPr/>
        </p:nvSpPr>
        <p:spPr>
          <a:xfrm>
            <a:off x="1275275" y="2361150"/>
            <a:ext cx="10195500" cy="30477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de-DE" sz="2400" b="1">
                <a:solidFill>
                  <a:schemeClr val="dk1"/>
                </a:solidFill>
                <a:latin typeface="Arial Narrow"/>
                <a:ea typeface="Arial Narrow"/>
                <a:cs typeface="Arial Narrow"/>
                <a:sym typeface="Arial Narrow"/>
              </a:rPr>
              <a:t>Let’s get started:</a:t>
            </a:r>
            <a:endParaRPr sz="2400">
              <a:latin typeface="Arial Narrow"/>
              <a:ea typeface="Arial Narrow"/>
              <a:cs typeface="Arial Narrow"/>
              <a:sym typeface="Arial Narrow"/>
            </a:endParaRPr>
          </a:p>
          <a:p>
            <a:pPr marL="228600" marR="0" lvl="1" indent="-228600" algn="l" rtl="0">
              <a:spcBef>
                <a:spcPts val="0"/>
              </a:spcBef>
              <a:spcAft>
                <a:spcPts val="0"/>
              </a:spcAft>
              <a:buClr>
                <a:srgbClr val="000000"/>
              </a:buClr>
              <a:buSzPts val="2400"/>
              <a:buFont typeface="Arial"/>
              <a:buChar char="•"/>
            </a:pPr>
            <a:r>
              <a:rPr lang="de-DE" sz="2400" u="sng">
                <a:solidFill>
                  <a:schemeClr val="hlink"/>
                </a:solidFill>
                <a:latin typeface="Arial Narrow"/>
                <a:ea typeface="Arial Narrow"/>
                <a:cs typeface="Arial Narrow"/>
                <a:sym typeface="Arial Narrow"/>
                <a:hlinkClick r:id="rId5"/>
              </a:rPr>
              <a:t>https://browser.dataspace.copernicus.eu/</a:t>
            </a:r>
            <a:endParaRPr sz="2400">
              <a:latin typeface="Arial Narrow"/>
              <a:ea typeface="Arial Narrow"/>
              <a:cs typeface="Arial Narrow"/>
              <a:sym typeface="Arial Narrow"/>
            </a:endParaRPr>
          </a:p>
          <a:p>
            <a:pPr marL="228600" marR="0" lvl="1" indent="-228600" algn="l" rtl="0">
              <a:spcBef>
                <a:spcPts val="0"/>
              </a:spcBef>
              <a:spcAft>
                <a:spcPts val="0"/>
              </a:spcAft>
              <a:buSzPts val="2400"/>
              <a:buFont typeface="Arial Narrow"/>
              <a:buChar char="•"/>
            </a:pPr>
            <a:r>
              <a:rPr lang="de-DE" sz="2400">
                <a:latin typeface="Arial Narrow"/>
                <a:ea typeface="Arial Narrow"/>
                <a:cs typeface="Arial Narrow"/>
                <a:sym typeface="Arial Narrow"/>
              </a:rPr>
              <a:t>Follow the link above to register and login to Copernicus Data Space</a:t>
            </a:r>
            <a:endParaRPr sz="2400">
              <a:latin typeface="Arial Narrow"/>
              <a:ea typeface="Arial Narrow"/>
              <a:cs typeface="Arial Narrow"/>
              <a:sym typeface="Arial Narrow"/>
            </a:endParaRPr>
          </a:p>
          <a:p>
            <a:pPr marL="228600" marR="0" lvl="1" indent="-228600" algn="l" rtl="0">
              <a:spcBef>
                <a:spcPts val="0"/>
              </a:spcBef>
              <a:spcAft>
                <a:spcPts val="0"/>
              </a:spcAft>
              <a:buSzPts val="2400"/>
              <a:buFont typeface="Arial Narrow"/>
              <a:buChar char="•"/>
            </a:pPr>
            <a:r>
              <a:rPr lang="de-DE" sz="2400">
                <a:latin typeface="Arial Narrow"/>
                <a:ea typeface="Arial Narrow"/>
                <a:cs typeface="Arial Narrow"/>
                <a:sym typeface="Arial Narrow"/>
              </a:rPr>
              <a:t>Download any area of your interest</a:t>
            </a:r>
            <a:endParaRPr sz="2400">
              <a:latin typeface="Arial Narrow"/>
              <a:ea typeface="Arial Narrow"/>
              <a:cs typeface="Arial Narrow"/>
              <a:sym typeface="Arial Narrow"/>
            </a:endParaRPr>
          </a:p>
          <a:p>
            <a:pPr marL="0" marR="0" lvl="0" indent="0" algn="l" rtl="0">
              <a:spcBef>
                <a:spcPts val="0"/>
              </a:spcBef>
              <a:spcAft>
                <a:spcPts val="0"/>
              </a:spcAft>
              <a:buNone/>
            </a:pPr>
            <a:endParaRPr sz="2400">
              <a:latin typeface="Arial Narrow"/>
              <a:ea typeface="Arial Narrow"/>
              <a:cs typeface="Arial Narrow"/>
              <a:sym typeface="Arial Narrow"/>
            </a:endParaRPr>
          </a:p>
          <a:p>
            <a:pPr marL="0" marR="0" lvl="0" indent="0" algn="l" rtl="0">
              <a:spcBef>
                <a:spcPts val="0"/>
              </a:spcBef>
              <a:spcAft>
                <a:spcPts val="0"/>
              </a:spcAft>
              <a:buNone/>
            </a:pPr>
            <a:r>
              <a:rPr lang="de-DE" sz="2400" b="1">
                <a:latin typeface="Arial Narrow"/>
                <a:ea typeface="Arial Narrow"/>
                <a:cs typeface="Arial Narrow"/>
                <a:sym typeface="Arial Narrow"/>
              </a:rPr>
              <a:t>Hint: </a:t>
            </a:r>
            <a:r>
              <a:rPr lang="de-DE" sz="2400">
                <a:latin typeface="Arial Narrow"/>
                <a:ea typeface="Arial Narrow"/>
                <a:cs typeface="Arial Narrow"/>
                <a:sym typeface="Arial Narrow"/>
              </a:rPr>
              <a:t>Simply select the “Search” tab in the GUI, enter your search terms, choose the location and time, and from the list of data products, you can download your selection by clicking on the “download” icon.</a:t>
            </a:r>
            <a:endParaRPr sz="2400">
              <a:latin typeface="Arial Narrow"/>
              <a:ea typeface="Arial Narrow"/>
              <a:cs typeface="Arial Narrow"/>
              <a:sym typeface="Arial Narrow"/>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421328d71c_3_153"/>
          <p:cNvSpPr txBox="1"/>
          <p:nvPr/>
        </p:nvSpPr>
        <p:spPr>
          <a:xfrm>
            <a:off x="2174225" y="-26306"/>
            <a:ext cx="54420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12" name="Google Shape;312;g3421328d71c_3_15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13" name="Google Shape;313;g3421328d71c_3_153"/>
          <p:cNvSpPr txBox="1">
            <a:spLocks noGrp="1"/>
          </p:cNvSpPr>
          <p:nvPr>
            <p:ph type="ftr" idx="11"/>
          </p:nvPr>
        </p:nvSpPr>
        <p:spPr>
          <a:xfrm>
            <a:off x="3307202" y="6537437"/>
            <a:ext cx="5583600" cy="1719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de-DE"/>
              <a:t>EOCap4Africa – E3b Sentinel-2 Images – Possibilities and Limitations</a:t>
            </a:r>
            <a:endParaRPr/>
          </a:p>
          <a:p>
            <a:pPr marL="0" lvl="0" indent="0" algn="l" rtl="0">
              <a:spcBef>
                <a:spcPts val="0"/>
              </a:spcBef>
              <a:spcAft>
                <a:spcPts val="0"/>
              </a:spcAft>
              <a:buNone/>
            </a:pPr>
            <a:endParaRPr/>
          </a:p>
        </p:txBody>
      </p:sp>
      <p:sp>
        <p:nvSpPr>
          <p:cNvPr id="314" name="Google Shape;314;g3421328d71c_3_1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13</a:t>
            </a:fld>
            <a:endParaRPr/>
          </a:p>
        </p:txBody>
      </p:sp>
      <p:pic>
        <p:nvPicPr>
          <p:cNvPr id="315" name="Google Shape;315;g3421328d71c_3_153"/>
          <p:cNvPicPr preferRelativeResize="0"/>
          <p:nvPr/>
        </p:nvPicPr>
        <p:blipFill rotWithShape="1">
          <a:blip r:embed="rId4">
            <a:alphaModFix amt="30000"/>
          </a:blip>
          <a:srcRect/>
          <a:stretch/>
        </p:blipFill>
        <p:spPr>
          <a:xfrm rot="-5400000">
            <a:off x="-3042045" y="3163081"/>
            <a:ext cx="6768001" cy="531838"/>
          </a:xfrm>
          <a:prstGeom prst="rect">
            <a:avLst/>
          </a:prstGeom>
          <a:noFill/>
          <a:ln>
            <a:noFill/>
          </a:ln>
        </p:spPr>
      </p:pic>
      <p:sp>
        <p:nvSpPr>
          <p:cNvPr id="316" name="Google Shape;316;g3421328d71c_3_153"/>
          <p:cNvSpPr/>
          <p:nvPr/>
        </p:nvSpPr>
        <p:spPr>
          <a:xfrm>
            <a:off x="2404940" y="783038"/>
            <a:ext cx="7382100" cy="877200"/>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de-DE" sz="2400">
                <a:solidFill>
                  <a:srgbClr val="FFFFFF"/>
                </a:solidFill>
                <a:latin typeface="Arial Narrow"/>
                <a:ea typeface="Arial Narrow"/>
                <a:cs typeface="Arial Narrow"/>
                <a:sym typeface="Arial Narrow"/>
              </a:rPr>
              <a:t>Optional hands-on task</a:t>
            </a:r>
            <a:endParaRPr/>
          </a:p>
        </p:txBody>
      </p:sp>
      <p:sp>
        <p:nvSpPr>
          <p:cNvPr id="317" name="Google Shape;317;g3421328d71c_3_153"/>
          <p:cNvSpPr txBox="1"/>
          <p:nvPr/>
        </p:nvSpPr>
        <p:spPr>
          <a:xfrm>
            <a:off x="1296675" y="1930350"/>
            <a:ext cx="10195500" cy="41559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de-DE" sz="2400" b="1">
                <a:solidFill>
                  <a:schemeClr val="dk1"/>
                </a:solidFill>
                <a:latin typeface="Arial Narrow"/>
                <a:ea typeface="Arial Narrow"/>
                <a:cs typeface="Arial Narrow"/>
                <a:sym typeface="Arial Narrow"/>
              </a:rPr>
              <a:t>Let’s get started with Landsat:</a:t>
            </a:r>
            <a:endParaRPr sz="2400">
              <a:latin typeface="Arial Narrow"/>
              <a:ea typeface="Arial Narrow"/>
              <a:cs typeface="Arial Narrow"/>
              <a:sym typeface="Arial Narrow"/>
            </a:endParaRPr>
          </a:p>
          <a:p>
            <a:pPr marL="228600" marR="0" lvl="1" indent="-228600" algn="l" rtl="0">
              <a:spcBef>
                <a:spcPts val="0"/>
              </a:spcBef>
              <a:spcAft>
                <a:spcPts val="0"/>
              </a:spcAft>
              <a:buClr>
                <a:srgbClr val="000000"/>
              </a:buClr>
              <a:buSzPts val="2400"/>
              <a:buFont typeface="Arial"/>
              <a:buChar char="•"/>
            </a:pPr>
            <a:r>
              <a:rPr lang="de-DE" sz="2400" u="sng">
                <a:solidFill>
                  <a:schemeClr val="hlink"/>
                </a:solidFill>
                <a:latin typeface="Arial Narrow"/>
                <a:ea typeface="Arial Narrow"/>
                <a:cs typeface="Arial Narrow"/>
                <a:sym typeface="Arial Narrow"/>
                <a:hlinkClick r:id="rId5"/>
              </a:rPr>
              <a:t>https://glovis.usgs.gov/app</a:t>
            </a:r>
            <a:r>
              <a:rPr lang="de-DE" sz="2400">
                <a:latin typeface="Arial Narrow"/>
                <a:ea typeface="Arial Narrow"/>
                <a:cs typeface="Arial Narrow"/>
                <a:sym typeface="Arial Narrow"/>
              </a:rPr>
              <a:t> or </a:t>
            </a:r>
            <a:r>
              <a:rPr lang="de-DE" sz="2400" u="sng">
                <a:solidFill>
                  <a:schemeClr val="hlink"/>
                </a:solidFill>
                <a:latin typeface="Arial Narrow"/>
                <a:ea typeface="Arial Narrow"/>
                <a:cs typeface="Arial Narrow"/>
                <a:sym typeface="Arial Narrow"/>
                <a:hlinkClick r:id="rId6"/>
              </a:rPr>
              <a:t>https://earthexplorer.usgs.gov/</a:t>
            </a:r>
            <a:endParaRPr sz="2400">
              <a:latin typeface="Arial Narrow"/>
              <a:ea typeface="Arial Narrow"/>
              <a:cs typeface="Arial Narrow"/>
              <a:sym typeface="Arial Narrow"/>
            </a:endParaRPr>
          </a:p>
          <a:p>
            <a:pPr marL="228600" marR="0" lvl="1" indent="-228600" algn="l" rtl="0">
              <a:spcBef>
                <a:spcPts val="0"/>
              </a:spcBef>
              <a:spcAft>
                <a:spcPts val="0"/>
              </a:spcAft>
              <a:buSzPts val="2400"/>
              <a:buFont typeface="Arial Narrow"/>
              <a:buChar char="•"/>
            </a:pPr>
            <a:r>
              <a:rPr lang="de-DE" sz="2400">
                <a:latin typeface="Arial Narrow"/>
                <a:ea typeface="Arial Narrow"/>
                <a:cs typeface="Arial Narrow"/>
                <a:sym typeface="Arial Narrow"/>
              </a:rPr>
              <a:t>Follow the link above to register and login to USGS website</a:t>
            </a:r>
            <a:endParaRPr sz="2400">
              <a:latin typeface="Arial Narrow"/>
              <a:ea typeface="Arial Narrow"/>
              <a:cs typeface="Arial Narrow"/>
              <a:sym typeface="Arial Narrow"/>
            </a:endParaRPr>
          </a:p>
          <a:p>
            <a:pPr marL="228600" marR="0" lvl="1" indent="-228600" algn="l" rtl="0">
              <a:spcBef>
                <a:spcPts val="0"/>
              </a:spcBef>
              <a:spcAft>
                <a:spcPts val="0"/>
              </a:spcAft>
              <a:buSzPts val="2400"/>
              <a:buFont typeface="Arial Narrow"/>
              <a:buChar char="•"/>
            </a:pPr>
            <a:r>
              <a:rPr lang="de-DE" sz="2400">
                <a:latin typeface="Arial Narrow"/>
                <a:ea typeface="Arial Narrow"/>
                <a:cs typeface="Arial Narrow"/>
                <a:sym typeface="Arial Narrow"/>
              </a:rPr>
              <a:t>Explore and download any area of your interest</a:t>
            </a:r>
            <a:endParaRPr sz="2400">
              <a:latin typeface="Arial Narrow"/>
              <a:ea typeface="Arial Narrow"/>
              <a:cs typeface="Arial Narrow"/>
              <a:sym typeface="Arial Narrow"/>
            </a:endParaRPr>
          </a:p>
          <a:p>
            <a:pPr marL="0" marR="0" lvl="0" indent="0" algn="l" rtl="0">
              <a:spcBef>
                <a:spcPts val="0"/>
              </a:spcBef>
              <a:spcAft>
                <a:spcPts val="0"/>
              </a:spcAft>
              <a:buNone/>
            </a:pPr>
            <a:endParaRPr sz="2400">
              <a:latin typeface="Arial Narrow"/>
              <a:ea typeface="Arial Narrow"/>
              <a:cs typeface="Arial Narrow"/>
              <a:sym typeface="Arial Narrow"/>
            </a:endParaRPr>
          </a:p>
          <a:p>
            <a:pPr marL="0" marR="0" lvl="0" indent="0" algn="l" rtl="0">
              <a:spcBef>
                <a:spcPts val="0"/>
              </a:spcBef>
              <a:spcAft>
                <a:spcPts val="0"/>
              </a:spcAft>
              <a:buNone/>
            </a:pPr>
            <a:r>
              <a:rPr lang="de-DE" sz="2400" b="1">
                <a:latin typeface="Arial Narrow"/>
                <a:ea typeface="Arial Narrow"/>
                <a:cs typeface="Arial Narrow"/>
                <a:sym typeface="Arial Narrow"/>
              </a:rPr>
              <a:t>Hint: </a:t>
            </a:r>
            <a:r>
              <a:rPr lang="de-DE" sz="2400">
                <a:latin typeface="Arial Narrow"/>
                <a:ea typeface="Arial Narrow"/>
                <a:cs typeface="Arial Narrow"/>
                <a:sym typeface="Arial Narrow"/>
              </a:rPr>
              <a:t>Use this tutorial link to assist you in downloading Landsat and DEM data</a:t>
            </a:r>
            <a:r>
              <a:rPr lang="de-DE" sz="2400" b="1">
                <a:latin typeface="Arial Narrow"/>
                <a:ea typeface="Arial Narrow"/>
                <a:cs typeface="Arial Narrow"/>
                <a:sym typeface="Arial Narrow"/>
              </a:rPr>
              <a:t> </a:t>
            </a:r>
            <a:r>
              <a:rPr lang="de-DE" sz="2400" u="sng">
                <a:solidFill>
                  <a:schemeClr val="hlink"/>
                </a:solidFill>
                <a:latin typeface="Arial Narrow"/>
                <a:ea typeface="Arial Narrow"/>
                <a:cs typeface="Arial Narrow"/>
                <a:sym typeface="Arial Narrow"/>
                <a:hlinkClick r:id="rId7"/>
              </a:rPr>
              <a:t>https://www.youtube.com/watch?v=42YTGa_k9ys</a:t>
            </a:r>
            <a:endParaRPr sz="2400">
              <a:latin typeface="Arial Narrow"/>
              <a:ea typeface="Arial Narrow"/>
              <a:cs typeface="Arial Narrow"/>
              <a:sym typeface="Arial Narrow"/>
            </a:endParaRPr>
          </a:p>
          <a:p>
            <a:pPr marL="0" marR="0" lvl="0" indent="0" algn="l" rtl="0">
              <a:spcBef>
                <a:spcPts val="0"/>
              </a:spcBef>
              <a:spcAft>
                <a:spcPts val="0"/>
              </a:spcAft>
              <a:buNone/>
            </a:pPr>
            <a:endParaRPr sz="2400">
              <a:latin typeface="Arial Narrow"/>
              <a:ea typeface="Arial Narrow"/>
              <a:cs typeface="Arial Narrow"/>
              <a:sym typeface="Arial Narrow"/>
            </a:endParaRPr>
          </a:p>
          <a:p>
            <a:pPr marL="0" marR="0" lvl="0" indent="0" algn="l" rtl="0">
              <a:spcBef>
                <a:spcPts val="0"/>
              </a:spcBef>
              <a:spcAft>
                <a:spcPts val="0"/>
              </a:spcAft>
              <a:buNone/>
            </a:pPr>
            <a:r>
              <a:rPr lang="de-DE" sz="2400">
                <a:latin typeface="Arial Narrow"/>
                <a:ea typeface="Arial Narrow"/>
                <a:cs typeface="Arial Narrow"/>
                <a:sym typeface="Arial Narrow"/>
              </a:rPr>
              <a:t>Other Resources: </a:t>
            </a:r>
            <a:r>
              <a:rPr lang="de-DE" sz="2400" u="sng">
                <a:solidFill>
                  <a:schemeClr val="hlink"/>
                </a:solidFill>
                <a:latin typeface="Arial Narrow"/>
                <a:ea typeface="Arial Narrow"/>
                <a:cs typeface="Arial Narrow"/>
                <a:sym typeface="Arial Narrow"/>
                <a:hlinkClick r:id="rId8"/>
              </a:rPr>
              <a:t>https://www.earthdatascience.org/courses/use-data-open-source-python/multispectral-remote-sensing/modis-data-in-python/download-modis-hdf4-data/</a:t>
            </a:r>
            <a:r>
              <a:rPr lang="de-DE" sz="2400">
                <a:latin typeface="Arial Narrow"/>
                <a:ea typeface="Arial Narrow"/>
                <a:cs typeface="Arial Narrow"/>
                <a:sym typeface="Arial Narrow"/>
              </a:rPr>
              <a:t> (MODIS data access</a:t>
            </a:r>
            <a:endParaRPr sz="2400">
              <a:latin typeface="Arial Narrow"/>
              <a:ea typeface="Arial Narrow"/>
              <a:cs typeface="Arial Narrow"/>
              <a:sym typeface="Arial Narrow"/>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1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24" name="Google Shape;324;p12"/>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a:t>
            </a:r>
            <a:r>
              <a:rPr lang="de-DE">
                <a:latin typeface="Calibri"/>
                <a:ea typeface="Calibri"/>
                <a:cs typeface="Calibri"/>
                <a:sym typeface="Calibri"/>
              </a:rPr>
              <a:t> </a:t>
            </a:r>
            <a:r>
              <a:rPr lang="de-DE"/>
              <a:t>– </a:t>
            </a:r>
            <a:r>
              <a:rPr lang="de-DE">
                <a:latin typeface="Calibri"/>
                <a:ea typeface="Calibri"/>
                <a:cs typeface="Calibri"/>
                <a:sym typeface="Calibri"/>
              </a:rPr>
              <a:t>E3b Sentinel-2 Images – </a:t>
            </a:r>
            <a:r>
              <a:rPr lang="de-DE"/>
              <a:t>Possibilities</a:t>
            </a:r>
            <a:r>
              <a:rPr lang="de-DE">
                <a:latin typeface="Calibri"/>
                <a:ea typeface="Calibri"/>
                <a:cs typeface="Calibri"/>
                <a:sym typeface="Calibri"/>
              </a:rPr>
              <a:t> and Limitations</a:t>
            </a:r>
            <a:endParaRPr/>
          </a:p>
          <a:p>
            <a:pPr marL="0" lvl="0" indent="0" algn="ctr" rtl="0">
              <a:spcBef>
                <a:spcPts val="0"/>
              </a:spcBef>
              <a:spcAft>
                <a:spcPts val="0"/>
              </a:spcAft>
              <a:buNone/>
            </a:pPr>
            <a:endParaRPr/>
          </a:p>
        </p:txBody>
      </p:sp>
      <p:sp>
        <p:nvSpPr>
          <p:cNvPr id="325" name="Google Shape;325;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14</a:t>
            </a:fld>
            <a:endParaRPr/>
          </a:p>
        </p:txBody>
      </p:sp>
      <p:pic>
        <p:nvPicPr>
          <p:cNvPr id="326" name="Google Shape;326;p1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27" name="Google Shape;327;p12"/>
          <p:cNvSpPr txBox="1"/>
          <p:nvPr/>
        </p:nvSpPr>
        <p:spPr>
          <a:xfrm>
            <a:off x="1153800" y="1224300"/>
            <a:ext cx="9884400" cy="5633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400">
                <a:solidFill>
                  <a:schemeClr val="dk1"/>
                </a:solidFill>
                <a:latin typeface="Arial Narrow"/>
                <a:ea typeface="Arial Narrow"/>
                <a:cs typeface="Arial Narrow"/>
                <a:sym typeface="Arial Narrow"/>
              </a:rPr>
              <a:t>Sentinel-2 is powerful for</a:t>
            </a:r>
            <a:r>
              <a:rPr lang="de-DE" sz="2400" b="1">
                <a:solidFill>
                  <a:schemeClr val="dk1"/>
                </a:solidFill>
                <a:latin typeface="Arial Narrow"/>
                <a:ea typeface="Arial Narrow"/>
                <a:cs typeface="Arial Narrow"/>
                <a:sym typeface="Arial Narrow"/>
              </a:rPr>
              <a:t> land monitoring, </a:t>
            </a:r>
            <a:r>
              <a:rPr lang="de-DE" sz="2400">
                <a:solidFill>
                  <a:schemeClr val="dk1"/>
                </a:solidFill>
                <a:latin typeface="Arial Narrow"/>
                <a:ea typeface="Arial Narrow"/>
                <a:cs typeface="Arial Narrow"/>
                <a:sym typeface="Arial Narrow"/>
              </a:rPr>
              <a:t>with</a:t>
            </a:r>
            <a:r>
              <a:rPr lang="de-DE" sz="2400" b="1">
                <a:solidFill>
                  <a:schemeClr val="dk1"/>
                </a:solidFill>
                <a:latin typeface="Arial Narrow"/>
                <a:ea typeface="Arial Narrow"/>
                <a:cs typeface="Arial Narrow"/>
                <a:sym typeface="Arial Narrow"/>
              </a:rPr>
              <a:t> great spectral, spatial, </a:t>
            </a:r>
            <a:r>
              <a:rPr lang="de-DE" sz="2400">
                <a:solidFill>
                  <a:schemeClr val="dk1"/>
                </a:solidFill>
                <a:latin typeface="Arial Narrow"/>
                <a:ea typeface="Arial Narrow"/>
                <a:cs typeface="Arial Narrow"/>
                <a:sym typeface="Arial Narrow"/>
              </a:rPr>
              <a:t>and</a:t>
            </a:r>
            <a:r>
              <a:rPr lang="de-DE" sz="2400" b="1">
                <a:solidFill>
                  <a:schemeClr val="dk1"/>
                </a:solidFill>
                <a:latin typeface="Arial Narrow"/>
                <a:ea typeface="Arial Narrow"/>
                <a:cs typeface="Arial Narrow"/>
                <a:sym typeface="Arial Narrow"/>
              </a:rPr>
              <a:t> temporal resolution</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br>
              <a:rPr lang="de-DE" sz="2400" b="1">
                <a:solidFill>
                  <a:schemeClr val="dk1"/>
                </a:solidFill>
                <a:latin typeface="Arial Narrow"/>
                <a:ea typeface="Arial Narrow"/>
                <a:cs typeface="Arial Narrow"/>
                <a:sym typeface="Arial Narrow"/>
              </a:rPr>
            </a:br>
            <a:r>
              <a:rPr lang="de-DE" sz="2400">
                <a:solidFill>
                  <a:schemeClr val="dk1"/>
                </a:solidFill>
                <a:latin typeface="Arial Narrow"/>
                <a:ea typeface="Arial Narrow"/>
                <a:cs typeface="Arial Narrow"/>
                <a:sym typeface="Arial Narrow"/>
              </a:rPr>
              <a:t>It has</a:t>
            </a:r>
            <a:r>
              <a:rPr lang="de-DE" sz="2400" b="1">
                <a:solidFill>
                  <a:schemeClr val="dk1"/>
                </a:solidFill>
                <a:latin typeface="Arial Narrow"/>
                <a:ea typeface="Arial Narrow"/>
                <a:cs typeface="Arial Narrow"/>
                <a:sym typeface="Arial Narrow"/>
              </a:rPr>
              <a:t> </a:t>
            </a:r>
            <a:r>
              <a:rPr lang="de-DE" sz="2400">
                <a:solidFill>
                  <a:schemeClr val="dk1"/>
                </a:solidFill>
                <a:latin typeface="Arial Narrow"/>
                <a:ea typeface="Arial Narrow"/>
                <a:cs typeface="Arial Narrow"/>
                <a:sym typeface="Arial Narrow"/>
              </a:rPr>
              <a:t>limitations in</a:t>
            </a:r>
            <a:r>
              <a:rPr lang="de-DE" sz="2400" b="1">
                <a:solidFill>
                  <a:schemeClr val="dk1"/>
                </a:solidFill>
                <a:latin typeface="Arial Narrow"/>
                <a:ea typeface="Arial Narrow"/>
                <a:cs typeface="Arial Narrow"/>
                <a:sym typeface="Arial Narrow"/>
              </a:rPr>
              <a:t> cloud cover, resolution, </a:t>
            </a:r>
            <a:r>
              <a:rPr lang="de-DE" sz="2400">
                <a:solidFill>
                  <a:schemeClr val="dk1"/>
                </a:solidFill>
                <a:latin typeface="Arial Narrow"/>
                <a:ea typeface="Arial Narrow"/>
                <a:cs typeface="Arial Narrow"/>
                <a:sym typeface="Arial Narrow"/>
              </a:rPr>
              <a:t>and</a:t>
            </a:r>
            <a:r>
              <a:rPr lang="de-DE" sz="2400" b="1">
                <a:solidFill>
                  <a:schemeClr val="dk1"/>
                </a:solidFill>
                <a:latin typeface="Arial Narrow"/>
                <a:ea typeface="Arial Narrow"/>
                <a:cs typeface="Arial Narrow"/>
                <a:sym typeface="Arial Narrow"/>
              </a:rPr>
              <a:t> thermal/nighttime imaging</a:t>
            </a:r>
            <a:br>
              <a:rPr lang="de-DE" sz="2400" b="1">
                <a:solidFill>
                  <a:schemeClr val="dk1"/>
                </a:solidFill>
                <a:latin typeface="Arial Narrow"/>
                <a:ea typeface="Arial Narrow"/>
                <a:cs typeface="Arial Narrow"/>
                <a:sym typeface="Arial Narrow"/>
              </a:rPr>
            </a:b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Understanding when and how to use </a:t>
            </a:r>
            <a:r>
              <a:rPr lang="de-DE" sz="2400">
                <a:solidFill>
                  <a:schemeClr val="dk1"/>
                </a:solidFill>
                <a:latin typeface="Arial Narrow"/>
                <a:ea typeface="Arial Narrow"/>
                <a:cs typeface="Arial Narrow"/>
                <a:sym typeface="Arial Narrow"/>
              </a:rPr>
              <a:t>Sentinel-2 improves analysis accurac</a:t>
            </a:r>
            <a:r>
              <a:rPr lang="de-DE" sz="2400" b="1">
                <a:solidFill>
                  <a:schemeClr val="dk1"/>
                </a:solidFill>
                <a:latin typeface="Arial Narrow"/>
                <a:ea typeface="Arial Narrow"/>
                <a:cs typeface="Arial Narrow"/>
                <a:sym typeface="Arial Narrow"/>
              </a:rPr>
              <a:t>y</a:t>
            </a:r>
            <a:br>
              <a:rPr lang="de-DE" sz="2400" b="1">
                <a:solidFill>
                  <a:schemeClr val="dk1"/>
                </a:solidFill>
                <a:latin typeface="Arial Narrow"/>
                <a:ea typeface="Arial Narrow"/>
                <a:cs typeface="Arial Narrow"/>
                <a:sym typeface="Arial Narrow"/>
              </a:rPr>
            </a:b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Combining Sentinel-2 </a:t>
            </a:r>
            <a:r>
              <a:rPr lang="de-DE" sz="2400">
                <a:solidFill>
                  <a:schemeClr val="dk1"/>
                </a:solidFill>
                <a:latin typeface="Arial Narrow"/>
                <a:ea typeface="Arial Narrow"/>
                <a:cs typeface="Arial Narrow"/>
                <a:sym typeface="Arial Narrow"/>
              </a:rPr>
              <a:t>with</a:t>
            </a:r>
            <a:r>
              <a:rPr lang="de-DE" sz="2400" b="1">
                <a:solidFill>
                  <a:schemeClr val="dk1"/>
                </a:solidFill>
                <a:latin typeface="Arial Narrow"/>
                <a:ea typeface="Arial Narrow"/>
                <a:cs typeface="Arial Narrow"/>
                <a:sym typeface="Arial Narrow"/>
              </a:rPr>
              <a:t> other satellite data </a:t>
            </a:r>
            <a:r>
              <a:rPr lang="de-DE" sz="2400">
                <a:solidFill>
                  <a:schemeClr val="dk1"/>
                </a:solidFill>
                <a:latin typeface="Arial Narrow"/>
                <a:ea typeface="Arial Narrow"/>
                <a:cs typeface="Arial Narrow"/>
                <a:sym typeface="Arial Narrow"/>
              </a:rPr>
              <a:t>helps overcome its weaknesses</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0" lvl="0" indent="0" algn="l" rtl="0">
              <a:spcBef>
                <a:spcPts val="0"/>
              </a:spcBef>
              <a:spcAft>
                <a:spcPts val="0"/>
              </a:spcAft>
              <a:buClr>
                <a:schemeClr val="dk1"/>
              </a:buClr>
              <a:buFont typeface="Arial"/>
              <a:buNone/>
            </a:pPr>
            <a:r>
              <a:rPr lang="de-DE" sz="2400">
                <a:solidFill>
                  <a:schemeClr val="dk1"/>
                </a:solidFill>
                <a:latin typeface="Arial Narrow"/>
                <a:ea typeface="Arial Narrow"/>
                <a:cs typeface="Arial Narrow"/>
                <a:sym typeface="Arial Narrow"/>
              </a:rPr>
              <a:t>Different resolutions </a:t>
            </a:r>
            <a:r>
              <a:rPr lang="de-DE" sz="2400" b="1">
                <a:solidFill>
                  <a:schemeClr val="dk1"/>
                </a:solidFill>
                <a:latin typeface="Arial Narrow"/>
                <a:ea typeface="Arial Narrow"/>
                <a:cs typeface="Arial Narrow"/>
                <a:sym typeface="Arial Narrow"/>
              </a:rPr>
              <a:t>serve different applications</a:t>
            </a:r>
            <a:r>
              <a:rPr lang="de-DE" sz="2400">
                <a:solidFill>
                  <a:schemeClr val="dk1"/>
                </a:solidFill>
                <a:latin typeface="Arial Narrow"/>
                <a:ea typeface="Arial Narrow"/>
                <a:cs typeface="Arial Narrow"/>
                <a:sym typeface="Arial Narrow"/>
              </a:rPr>
              <a:t>, from </a:t>
            </a:r>
            <a:r>
              <a:rPr lang="de-DE" sz="2400" b="1">
                <a:solidFill>
                  <a:schemeClr val="dk1"/>
                </a:solidFill>
                <a:latin typeface="Arial Narrow"/>
                <a:ea typeface="Arial Narrow"/>
                <a:cs typeface="Arial Narrow"/>
                <a:sym typeface="Arial Narrow"/>
              </a:rPr>
              <a:t>agriculture to disaster management</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0" indent="0" algn="l" rtl="0">
              <a:spcBef>
                <a:spcPts val="0"/>
              </a:spcBef>
              <a:spcAft>
                <a:spcPts val="0"/>
              </a:spcAft>
              <a:buNone/>
            </a:pPr>
            <a:endParaRPr sz="2400" b="1">
              <a:solidFill>
                <a:schemeClr val="dk1"/>
              </a:solidFill>
              <a:latin typeface="Calibri"/>
              <a:ea typeface="Calibri"/>
              <a:cs typeface="Calibri"/>
              <a:sym typeface="Calibri"/>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1" indent="0" algn="l" rtl="0">
              <a:spcBef>
                <a:spcPts val="0"/>
              </a:spcBef>
              <a:spcAft>
                <a:spcPts val="0"/>
              </a:spcAft>
              <a:buNone/>
            </a:pPr>
            <a:endParaRPr sz="2400" b="0" i="0" u="none" strike="noStrike" cap="none">
              <a:solidFill>
                <a:schemeClr val="dk1"/>
              </a:solidFill>
              <a:latin typeface="Arial Narrow"/>
              <a:ea typeface="Arial Narrow"/>
              <a:cs typeface="Arial Narrow"/>
              <a:sym typeface="Arial Narrow"/>
            </a:endParaRPr>
          </a:p>
        </p:txBody>
      </p:sp>
      <p:sp>
        <p:nvSpPr>
          <p:cNvPr id="328" name="Google Shape;328;p12"/>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Summary &amp; key takeaways</a:t>
            </a:r>
            <a:endParaRPr sz="1800" b="1">
              <a:solidFill>
                <a:schemeClr val="dk1"/>
              </a:solidFill>
              <a:latin typeface="Arial Narrow"/>
              <a:ea typeface="Arial Narrow"/>
              <a:cs typeface="Arial Narrow"/>
              <a:sym typeface="Arial Narrow"/>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3"/>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Sources</a:t>
            </a:r>
            <a:endParaRPr sz="1800">
              <a:solidFill>
                <a:schemeClr val="dk1"/>
              </a:solidFill>
              <a:latin typeface="Calibri"/>
              <a:ea typeface="Calibri"/>
              <a:cs typeface="Calibri"/>
              <a:sym typeface="Calibri"/>
            </a:endParaRPr>
          </a:p>
        </p:txBody>
      </p:sp>
      <p:pic>
        <p:nvPicPr>
          <p:cNvPr id="335" name="Google Shape;335;p1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36" name="Google Shape;336;p13"/>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a:t>
            </a:r>
            <a:r>
              <a:rPr lang="de-DE">
                <a:latin typeface="Calibri"/>
                <a:ea typeface="Calibri"/>
                <a:cs typeface="Calibri"/>
                <a:sym typeface="Calibri"/>
              </a:rPr>
              <a:t> and Limitations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solidFill>
                <a:srgbClr val="898989"/>
              </a:solidFill>
            </a:endParaRPr>
          </a:p>
        </p:txBody>
      </p:sp>
      <p:sp>
        <p:nvSpPr>
          <p:cNvPr id="337" name="Google Shape;33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15</a:t>
            </a:fld>
            <a:endParaRPr/>
          </a:p>
        </p:txBody>
      </p:sp>
      <p:pic>
        <p:nvPicPr>
          <p:cNvPr id="338" name="Google Shape;338;p1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39" name="Google Shape;339;p13"/>
          <p:cNvSpPr txBox="1"/>
          <p:nvPr/>
        </p:nvSpPr>
        <p:spPr>
          <a:xfrm>
            <a:off x="807462" y="1116695"/>
            <a:ext cx="11060100" cy="5264100"/>
          </a:xfrm>
          <a:prstGeom prst="rect">
            <a:avLst/>
          </a:prstGeom>
          <a:noFill/>
          <a:ln>
            <a:noFill/>
          </a:ln>
        </p:spPr>
        <p:txBody>
          <a:bodyPr spcFirstLastPara="1" wrap="square" lIns="91425" tIns="45700" rIns="91425" bIns="45700" anchor="t" anchorCtr="0">
            <a:spAutoFit/>
          </a:bodyPr>
          <a:lstStyle/>
          <a:p>
            <a:pPr marL="457200" marR="0" lvl="0" indent="-355600" algn="l" rtl="0">
              <a:spcBef>
                <a:spcPts val="0"/>
              </a:spcBef>
              <a:spcAft>
                <a:spcPts val="0"/>
              </a:spcAft>
              <a:buClr>
                <a:schemeClr val="dk1"/>
              </a:buClr>
              <a:buSzPts val="2000"/>
              <a:buFont typeface="Arial Narrow"/>
              <a:buChar char="●"/>
            </a:pPr>
            <a:r>
              <a:rPr lang="de-DE" sz="2000">
                <a:solidFill>
                  <a:schemeClr val="dk1"/>
                </a:solidFill>
                <a:latin typeface="Arial Narrow"/>
                <a:ea typeface="Arial Narrow"/>
                <a:cs typeface="Arial Narrow"/>
                <a:sym typeface="Arial Narrow"/>
              </a:rPr>
              <a:t>Fjord, M. (2022, April 1). </a:t>
            </a:r>
            <a:r>
              <a:rPr lang="de-DE" sz="2000" i="1">
                <a:solidFill>
                  <a:schemeClr val="dk1"/>
                </a:solidFill>
                <a:latin typeface="Arial Narrow"/>
                <a:ea typeface="Arial Narrow"/>
                <a:cs typeface="Arial Narrow"/>
                <a:sym typeface="Arial Narrow"/>
              </a:rPr>
              <a:t>Cloudless synthetic Sentinel-2 data</a:t>
            </a:r>
            <a:r>
              <a:rPr lang="de-DE" sz="2000">
                <a:solidFill>
                  <a:schemeClr val="dk1"/>
                </a:solidFill>
                <a:latin typeface="Arial Narrow"/>
                <a:ea typeface="Arial Narrow"/>
                <a:cs typeface="Arial Narrow"/>
                <a:sym typeface="Arial Narrow"/>
              </a:rPr>
              <a:t>. ClearSKY Vision. Retrieved February 10, 2025, from </a:t>
            </a:r>
            <a:r>
              <a:rPr lang="de-DE" sz="2000" u="sng">
                <a:solidFill>
                  <a:schemeClr val="dk1"/>
                </a:solidFill>
                <a:latin typeface="Arial Narrow"/>
                <a:ea typeface="Arial Narrow"/>
                <a:cs typeface="Arial Narrow"/>
                <a:sym typeface="Arial Narrow"/>
                <a:hlinkClick r:id="rId5">
                  <a:extLst>
                    <a:ext uri="{A12FA001-AC4F-418D-AE19-62706E023703}">
                      <ahyp:hlinkClr xmlns:ahyp="http://schemas.microsoft.com/office/drawing/2018/hyperlinkcolor" val="tx"/>
                    </a:ext>
                  </a:extLst>
                </a:hlinkClick>
              </a:rPr>
              <a:t>https://clearskyvision.medium.com/cloudless-synthetic-sentinel-2-data-49ddcab3c953</a:t>
            </a:r>
            <a:endParaRPr sz="1800">
              <a:solidFill>
                <a:schemeClr val="dk1"/>
              </a:solidFill>
              <a:latin typeface="Arial Narrow"/>
              <a:ea typeface="Arial Narrow"/>
              <a:cs typeface="Arial Narrow"/>
              <a:sym typeface="Arial Narrow"/>
            </a:endParaRPr>
          </a:p>
          <a:p>
            <a:pPr marL="45720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a:p>
            <a:pPr marL="457200" marR="0" lvl="0" indent="-355600" algn="l" rtl="0">
              <a:spcBef>
                <a:spcPts val="0"/>
              </a:spcBef>
              <a:spcAft>
                <a:spcPts val="0"/>
              </a:spcAft>
              <a:buClr>
                <a:schemeClr val="dk1"/>
              </a:buClr>
              <a:buSzPts val="2000"/>
              <a:buFont typeface="Arial Narrow"/>
              <a:buChar char="●"/>
            </a:pPr>
            <a:r>
              <a:rPr lang="de-DE" sz="2000">
                <a:solidFill>
                  <a:schemeClr val="dk1"/>
                </a:solidFill>
                <a:latin typeface="Arial Narrow"/>
                <a:ea typeface="Arial Narrow"/>
                <a:cs typeface="Arial Narrow"/>
                <a:sym typeface="Arial Narrow"/>
              </a:rPr>
              <a:t>Landsat Missions. (2020, January 15). </a:t>
            </a:r>
            <a:r>
              <a:rPr lang="de-DE" sz="2000" i="1">
                <a:solidFill>
                  <a:schemeClr val="dk1"/>
                </a:solidFill>
                <a:latin typeface="Arial Narrow"/>
                <a:ea typeface="Arial Narrow"/>
                <a:cs typeface="Arial Narrow"/>
                <a:sym typeface="Arial Narrow"/>
              </a:rPr>
              <a:t>Nighttime Landsat 8 image of the Taal Volcano</a:t>
            </a:r>
            <a:r>
              <a:rPr lang="de-DE" sz="2000">
                <a:solidFill>
                  <a:schemeClr val="dk1"/>
                </a:solidFill>
                <a:latin typeface="Arial Narrow"/>
                <a:ea typeface="Arial Narrow"/>
                <a:cs typeface="Arial Narrow"/>
                <a:sym typeface="Arial Narrow"/>
              </a:rPr>
              <a:t> [Satellite image]</a:t>
            </a:r>
            <a:endParaRPr sz="2000">
              <a:solidFill>
                <a:schemeClr val="dk1"/>
              </a:solidFill>
              <a:latin typeface="Arial Narrow"/>
              <a:ea typeface="Arial Narrow"/>
              <a:cs typeface="Arial Narrow"/>
              <a:sym typeface="Arial Narrow"/>
            </a:endParaRPr>
          </a:p>
          <a:p>
            <a:pPr marL="45720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457200" marR="0" lvl="0" indent="-355600" algn="l" rtl="0">
              <a:spcBef>
                <a:spcPts val="0"/>
              </a:spcBef>
              <a:spcAft>
                <a:spcPts val="0"/>
              </a:spcAft>
              <a:buClr>
                <a:schemeClr val="dk1"/>
              </a:buClr>
              <a:buSzPts val="2000"/>
              <a:buFont typeface="Arial Narrow"/>
              <a:buChar char="●"/>
            </a:pPr>
            <a:r>
              <a:rPr lang="de-DE" sz="2000">
                <a:solidFill>
                  <a:schemeClr val="dk1"/>
                </a:solidFill>
                <a:latin typeface="Arial Narrow"/>
                <a:ea typeface="Arial Narrow"/>
                <a:cs typeface="Arial Narrow"/>
                <a:sym typeface="Arial Narrow"/>
              </a:rPr>
              <a:t>Kowaleczko, P., Tarasiewicz, T., Ziaja, M., Kostrzewa, D., Nalepa, J., Rokita, P., &amp; Kawulok, M. (2023). </a:t>
            </a:r>
            <a:r>
              <a:rPr lang="de-DE" sz="2000" i="1">
                <a:solidFill>
                  <a:schemeClr val="dk1"/>
                </a:solidFill>
                <a:latin typeface="Arial Narrow"/>
                <a:ea typeface="Arial Narrow"/>
                <a:cs typeface="Arial Narrow"/>
                <a:sym typeface="Arial Narrow"/>
              </a:rPr>
              <a:t>A real-world benchmark for Sentinel-2 multi-image super-resolution</a:t>
            </a:r>
            <a:r>
              <a:rPr lang="de-DE" sz="2000">
                <a:solidFill>
                  <a:schemeClr val="dk1"/>
                </a:solidFill>
                <a:latin typeface="Arial Narrow"/>
                <a:ea typeface="Arial Narrow"/>
                <a:cs typeface="Arial Narrow"/>
                <a:sym typeface="Arial Narrow"/>
              </a:rPr>
              <a:t>. </a:t>
            </a:r>
            <a:r>
              <a:rPr lang="de-DE" sz="2000" i="1">
                <a:solidFill>
                  <a:schemeClr val="dk1"/>
                </a:solidFill>
                <a:latin typeface="Arial Narrow"/>
                <a:ea typeface="Arial Narrow"/>
                <a:cs typeface="Arial Narrow"/>
                <a:sym typeface="Arial Narrow"/>
              </a:rPr>
              <a:t>Scientific Data, 10</a:t>
            </a:r>
            <a:r>
              <a:rPr lang="de-DE" sz="2000">
                <a:solidFill>
                  <a:schemeClr val="dk1"/>
                </a:solidFill>
                <a:latin typeface="Arial Narrow"/>
                <a:ea typeface="Arial Narrow"/>
                <a:cs typeface="Arial Narrow"/>
                <a:sym typeface="Arial Narrow"/>
              </a:rPr>
              <a:t>, Article 644 </a:t>
            </a:r>
            <a:r>
              <a:rPr lang="de-DE" sz="2000" u="sng">
                <a:solidFill>
                  <a:schemeClr val="dk1"/>
                </a:solidFill>
                <a:latin typeface="Arial Narrow"/>
                <a:ea typeface="Arial Narrow"/>
                <a:cs typeface="Arial Narrow"/>
                <a:sym typeface="Arial Narrow"/>
                <a:hlinkClick r:id="rId6">
                  <a:extLst>
                    <a:ext uri="{A12FA001-AC4F-418D-AE19-62706E023703}">
                      <ahyp:hlinkClr xmlns:ahyp="http://schemas.microsoft.com/office/drawing/2018/hyperlinkcolor" val="tx"/>
                    </a:ext>
                  </a:extLst>
                </a:hlinkClick>
              </a:rPr>
              <a:t>https://doi.org/10.1038/s41597-023-02439-4</a:t>
            </a:r>
            <a:endParaRPr sz="2000">
              <a:solidFill>
                <a:schemeClr val="dk1"/>
              </a:solidFill>
              <a:latin typeface="Arial Narrow"/>
              <a:ea typeface="Arial Narrow"/>
              <a:cs typeface="Arial Narrow"/>
              <a:sym typeface="Arial Narrow"/>
            </a:endParaRPr>
          </a:p>
          <a:p>
            <a:pPr marL="45720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457200" marR="0" lvl="0" indent="-355600" algn="l" rtl="0">
              <a:spcBef>
                <a:spcPts val="0"/>
              </a:spcBef>
              <a:spcAft>
                <a:spcPts val="0"/>
              </a:spcAft>
              <a:buClr>
                <a:schemeClr val="dk1"/>
              </a:buClr>
              <a:buSzPts val="2000"/>
              <a:buFont typeface="Arial Narrow"/>
              <a:buChar char="●"/>
            </a:pPr>
            <a:r>
              <a:rPr lang="de-DE" sz="2000">
                <a:solidFill>
                  <a:schemeClr val="dk1"/>
                </a:solidFill>
                <a:latin typeface="Arial Narrow"/>
                <a:ea typeface="Arial Narrow"/>
                <a:cs typeface="Arial Narrow"/>
                <a:sym typeface="Arial Narrow"/>
              </a:rPr>
              <a:t>U.S. Geological Survey. Retrieved February 10, 2025, from </a:t>
            </a:r>
            <a:r>
              <a:rPr lang="de-DE" sz="2000" u="sng">
                <a:solidFill>
                  <a:schemeClr val="dk1"/>
                </a:solidFill>
                <a:latin typeface="Arial Narrow"/>
                <a:ea typeface="Arial Narrow"/>
                <a:cs typeface="Arial Narrow"/>
                <a:sym typeface="Arial Narrow"/>
                <a:hlinkClick r:id="rId7">
                  <a:extLst>
                    <a:ext uri="{A12FA001-AC4F-418D-AE19-62706E023703}">
                      <ahyp:hlinkClr xmlns:ahyp="http://schemas.microsoft.com/office/drawing/2018/hyperlinkcolor" val="tx"/>
                    </a:ext>
                  </a:extLst>
                </a:hlinkClick>
              </a:rPr>
              <a:t>https://www.usgs.gov/media/images/nighttime-landsat-8-image-taal-volcano</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0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4"/>
          <p:cNvSpPr txBox="1">
            <a:spLocks noGrp="1"/>
          </p:cNvSpPr>
          <p:nvPr>
            <p:ph type="ctrTitle"/>
          </p:nvPr>
        </p:nvSpPr>
        <p:spPr>
          <a:xfrm>
            <a:off x="1177632" y="2586648"/>
            <a:ext cx="9755206" cy="276892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F4E79"/>
              </a:buClr>
              <a:buSzPts val="4000"/>
              <a:buFont typeface="Calibri"/>
              <a:buNone/>
            </a:pPr>
            <a:r>
              <a:rPr lang="de-DE" sz="4000" b="1" i="0">
                <a:solidFill>
                  <a:srgbClr val="1F4E79"/>
                </a:solidFill>
                <a:latin typeface="Calibri"/>
                <a:ea typeface="Calibri"/>
                <a:cs typeface="Calibri"/>
                <a:sym typeface="Calibri"/>
              </a:rPr>
              <a:t>Thank you for your attention!</a:t>
            </a:r>
            <a:br>
              <a:rPr lang="de-DE" sz="4000" b="1" i="0">
                <a:solidFill>
                  <a:srgbClr val="1F4E79"/>
                </a:solidFill>
                <a:latin typeface="Calibri"/>
                <a:ea typeface="Calibri"/>
                <a:cs typeface="Calibri"/>
                <a:sym typeface="Calibri"/>
              </a:rPr>
            </a:br>
            <a:br>
              <a:rPr lang="de-DE" sz="3100" b="1" i="0">
                <a:solidFill>
                  <a:srgbClr val="1F4E79"/>
                </a:solidFill>
                <a:latin typeface="Calibri"/>
                <a:ea typeface="Calibri"/>
                <a:cs typeface="Calibri"/>
                <a:sym typeface="Calibri"/>
              </a:rPr>
            </a:br>
            <a:br>
              <a:rPr lang="de-DE" sz="3100" b="1" i="0">
                <a:solidFill>
                  <a:srgbClr val="1F4E79"/>
                </a:solidFill>
                <a:latin typeface="Calibri"/>
                <a:ea typeface="Calibri"/>
                <a:cs typeface="Calibri"/>
                <a:sym typeface="Calibri"/>
              </a:rPr>
            </a:br>
            <a:br>
              <a:rPr lang="de-DE" sz="3100" b="1" i="0">
                <a:solidFill>
                  <a:srgbClr val="1F4E79"/>
                </a:solidFill>
                <a:latin typeface="Calibri"/>
                <a:ea typeface="Calibri"/>
                <a:cs typeface="Calibri"/>
                <a:sym typeface="Calibri"/>
              </a:rPr>
            </a:br>
            <a:br>
              <a:rPr lang="de-DE" sz="1050"/>
            </a:br>
            <a:endParaRPr sz="3600" b="1">
              <a:solidFill>
                <a:srgbClr val="2E75B5"/>
              </a:solidFill>
              <a:latin typeface="Calibri"/>
              <a:ea typeface="Calibri"/>
              <a:cs typeface="Calibri"/>
              <a:sym typeface="Calibri"/>
            </a:endParaRPr>
          </a:p>
        </p:txBody>
      </p:sp>
      <p:grpSp>
        <p:nvGrpSpPr>
          <p:cNvPr id="345" name="Google Shape;345;p14"/>
          <p:cNvGrpSpPr/>
          <p:nvPr/>
        </p:nvGrpSpPr>
        <p:grpSpPr>
          <a:xfrm>
            <a:off x="1652645" y="6132842"/>
            <a:ext cx="8805180" cy="648000"/>
            <a:chOff x="609597" y="5421223"/>
            <a:chExt cx="9994138" cy="735499"/>
          </a:xfrm>
        </p:grpSpPr>
        <p:pic>
          <p:nvPicPr>
            <p:cNvPr id="346" name="Google Shape;346;p14"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347" name="Google Shape;347;p14"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348" name="Google Shape;348;p14"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349" name="Google Shape;349;p14"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350" name="Google Shape;350;p14"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351" name="Google Shape;351;p14"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pic>
          <p:nvPicPr>
            <p:cNvPr id="352" name="Google Shape;352;p14" descr="Ein Bild, das Symbol, Emblem, Logo, Wappen enthält.&#10;&#10;Automatisch generierte Beschreibung"/>
            <p:cNvPicPr preferRelativeResize="0"/>
            <p:nvPr/>
          </p:nvPicPr>
          <p:blipFill rotWithShape="1">
            <a:blip r:embed="rId9">
              <a:alphaModFix/>
            </a:blip>
            <a:srcRect/>
            <a:stretch/>
          </p:blipFill>
          <p:spPr>
            <a:xfrm>
              <a:off x="9883735" y="5421223"/>
              <a:ext cx="720000" cy="720000"/>
            </a:xfrm>
            <a:prstGeom prst="rect">
              <a:avLst/>
            </a:prstGeom>
            <a:noFill/>
            <a:ln>
              <a:noFill/>
            </a:ln>
          </p:spPr>
        </p:pic>
      </p:grpSp>
      <p:sp>
        <p:nvSpPr>
          <p:cNvPr id="353" name="Google Shape;353;p14"/>
          <p:cNvSpPr txBox="1"/>
          <p:nvPr/>
        </p:nvSpPr>
        <p:spPr>
          <a:xfrm>
            <a:off x="1259149" y="4087500"/>
            <a:ext cx="4618200" cy="17238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de-DE" sz="1800" b="1">
                <a:solidFill>
                  <a:srgbClr val="4D4D4D"/>
                </a:solidFill>
              </a:rPr>
              <a:t>Dr. Insa Otte, Hanna Schulten </a:t>
            </a:r>
            <a:endParaRPr sz="1800" b="1">
              <a:solidFill>
                <a:srgbClr val="4D4D4D"/>
              </a:solidFill>
            </a:endParaRPr>
          </a:p>
          <a:p>
            <a:pPr marL="0" lvl="0" indent="0" algn="l" rtl="0">
              <a:spcBef>
                <a:spcPts val="0"/>
              </a:spcBef>
              <a:spcAft>
                <a:spcPts val="0"/>
              </a:spcAft>
              <a:buClr>
                <a:schemeClr val="dk1"/>
              </a:buClr>
              <a:buFont typeface="Arial"/>
              <a:buNone/>
            </a:pPr>
            <a:r>
              <a:rPr lang="de-DE" sz="1800" b="1">
                <a:solidFill>
                  <a:srgbClr val="4D4D4D"/>
                </a:solidFill>
              </a:rPr>
              <a:t>(on behalf of the EOCap4Africa Team) </a:t>
            </a:r>
            <a:endParaRPr sz="1800" b="1">
              <a:solidFill>
                <a:srgbClr val="4D4D4D"/>
              </a:solidFill>
            </a:endParaRPr>
          </a:p>
          <a:p>
            <a:pPr marL="0" lvl="0" indent="0" algn="l" rtl="0">
              <a:spcBef>
                <a:spcPts val="0"/>
              </a:spcBef>
              <a:spcAft>
                <a:spcPts val="0"/>
              </a:spcAft>
              <a:buClr>
                <a:schemeClr val="dk1"/>
              </a:buClr>
              <a:buFont typeface="Arial"/>
              <a:buNone/>
            </a:pPr>
            <a:r>
              <a:rPr lang="de-DE" sz="1800" b="1">
                <a:solidFill>
                  <a:srgbClr val="4D4D4D"/>
                </a:solidFill>
              </a:rPr>
              <a:t>and colleagues</a:t>
            </a:r>
            <a:endParaRPr sz="1800" b="1">
              <a:solidFill>
                <a:srgbClr val="4D4D4D"/>
              </a:solidFill>
            </a:endParaRPr>
          </a:p>
          <a:p>
            <a:pPr marL="0" lvl="0" indent="0" algn="l" rtl="0">
              <a:spcBef>
                <a:spcPts val="0"/>
              </a:spcBef>
              <a:spcAft>
                <a:spcPts val="0"/>
              </a:spcAft>
              <a:buClr>
                <a:schemeClr val="dk1"/>
              </a:buClr>
              <a:buSzPts val="1600"/>
              <a:buFont typeface="Arial"/>
              <a:buNone/>
            </a:pPr>
            <a:endParaRPr sz="1800" b="1">
              <a:solidFill>
                <a:srgbClr val="4D4D4D"/>
              </a:solidFill>
            </a:endParaRPr>
          </a:p>
          <a:p>
            <a:pPr marL="0" lvl="0" indent="0" algn="l" rtl="0">
              <a:spcBef>
                <a:spcPts val="0"/>
              </a:spcBef>
              <a:spcAft>
                <a:spcPts val="0"/>
              </a:spcAft>
              <a:buClr>
                <a:srgbClr val="4D4D4D"/>
              </a:buClr>
              <a:buSzPts val="1600"/>
              <a:buFont typeface="Arial"/>
              <a:buNone/>
            </a:pPr>
            <a:r>
              <a:rPr lang="de-DE" sz="1600">
                <a:solidFill>
                  <a:srgbClr val="4D4D4D"/>
                </a:solidFill>
              </a:rPr>
              <a:t>insa.otte@uni-wuerzburg.de</a:t>
            </a:r>
            <a:endParaRPr>
              <a:solidFill>
                <a:schemeClr val="dk1"/>
              </a:solidFill>
            </a:endParaRPr>
          </a:p>
          <a:p>
            <a:pPr marL="0" marR="0" lvl="0" indent="0" algn="l" rtl="0">
              <a:spcBef>
                <a:spcPts val="0"/>
              </a:spcBef>
              <a:spcAft>
                <a:spcPts val="0"/>
              </a:spcAft>
              <a:buClr>
                <a:srgbClr val="4D4D4D"/>
              </a:buClr>
              <a:buSzPts val="1600"/>
              <a:buFont typeface="Arial"/>
              <a:buNone/>
            </a:pPr>
            <a:endParaRPr sz="1800" b="1">
              <a:solidFill>
                <a:srgbClr val="4D4D4D"/>
              </a:solidFill>
            </a:endParaRPr>
          </a:p>
        </p:txBody>
      </p:sp>
      <p:sp>
        <p:nvSpPr>
          <p:cNvPr id="354" name="Google Shape;35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16</a:t>
            </a:fld>
            <a:endParaRPr/>
          </a:p>
        </p:txBody>
      </p:sp>
      <p:grpSp>
        <p:nvGrpSpPr>
          <p:cNvPr id="355" name="Google Shape;355;p14"/>
          <p:cNvGrpSpPr/>
          <p:nvPr/>
        </p:nvGrpSpPr>
        <p:grpSpPr>
          <a:xfrm>
            <a:off x="1622838" y="139853"/>
            <a:ext cx="9360000" cy="1377319"/>
            <a:chOff x="1622838" y="139853"/>
            <a:chExt cx="9360000" cy="1377319"/>
          </a:xfrm>
        </p:grpSpPr>
        <p:pic>
          <p:nvPicPr>
            <p:cNvPr id="356" name="Google Shape;356;p14"/>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357" name="Google Shape;357;p14"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358" name="Google Shape;358;p14"/>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txBox="1"/>
          <p:nvPr/>
        </p:nvSpPr>
        <p:spPr>
          <a:xfrm>
            <a:off x="2174225" y="-56544"/>
            <a:ext cx="464363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Learning objectives</a:t>
            </a:r>
            <a:endParaRPr sz="1800">
              <a:solidFill>
                <a:schemeClr val="dk1"/>
              </a:solidFill>
              <a:latin typeface="Calibri"/>
              <a:ea typeface="Calibri"/>
              <a:cs typeface="Calibri"/>
              <a:sym typeface="Calibri"/>
            </a:endParaRPr>
          </a:p>
        </p:txBody>
      </p:sp>
      <p:pic>
        <p:nvPicPr>
          <p:cNvPr id="174" name="Google Shape;174;p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75" name="Google Shape;175;p2"/>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176" name="Google Shape;17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2</a:t>
            </a:fld>
            <a:endParaRPr/>
          </a:p>
        </p:txBody>
      </p:sp>
      <p:pic>
        <p:nvPicPr>
          <p:cNvPr id="177" name="Google Shape;177;p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78" name="Google Shape;178;p2"/>
          <p:cNvSpPr txBox="1"/>
          <p:nvPr/>
        </p:nvSpPr>
        <p:spPr>
          <a:xfrm>
            <a:off x="1345701" y="1872645"/>
            <a:ext cx="9511967" cy="31085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800">
                <a:solidFill>
                  <a:schemeClr val="dk1"/>
                </a:solidFill>
                <a:latin typeface="Arial Narrow"/>
                <a:ea typeface="Arial Narrow"/>
                <a:cs typeface="Arial Narrow"/>
                <a:sym typeface="Arial Narrow"/>
              </a:rPr>
              <a:t>Identify the main strengths and applications of Sentinel-2 data</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br>
              <a:rPr lang="de-DE" sz="2800">
                <a:solidFill>
                  <a:schemeClr val="dk1"/>
                </a:solidFill>
                <a:latin typeface="Arial Narrow"/>
                <a:ea typeface="Arial Narrow"/>
                <a:cs typeface="Arial Narrow"/>
                <a:sym typeface="Arial Narrow"/>
              </a:rPr>
            </a:br>
            <a:r>
              <a:rPr lang="de-DE" sz="2800">
                <a:solidFill>
                  <a:schemeClr val="dk1"/>
                </a:solidFill>
                <a:latin typeface="Arial Narrow"/>
                <a:ea typeface="Arial Narrow"/>
                <a:cs typeface="Arial Narrow"/>
                <a:sym typeface="Arial Narrow"/>
              </a:rPr>
              <a:t>Understand the limitations of Sentinel-2 and how to address them</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br>
              <a:rPr lang="de-DE" sz="2800">
                <a:solidFill>
                  <a:schemeClr val="dk1"/>
                </a:solidFill>
                <a:latin typeface="Arial Narrow"/>
                <a:ea typeface="Arial Narrow"/>
                <a:cs typeface="Arial Narrow"/>
                <a:sym typeface="Arial Narrow"/>
              </a:rPr>
            </a:br>
            <a:r>
              <a:rPr lang="de-DE" sz="2800">
                <a:solidFill>
                  <a:schemeClr val="dk1"/>
                </a:solidFill>
                <a:latin typeface="Arial Narrow"/>
                <a:ea typeface="Arial Narrow"/>
                <a:cs typeface="Arial Narrow"/>
                <a:sym typeface="Arial Narrow"/>
              </a:rPr>
              <a:t>Make informed choices when selecting Sentinel-2 for remote sensing projects</a:t>
            </a:r>
            <a:endParaRPr sz="1800">
              <a:solidFill>
                <a:schemeClr val="dk1"/>
              </a:solidFill>
              <a:latin typeface="Arial Narrow"/>
              <a:ea typeface="Arial Narrow"/>
              <a:cs typeface="Arial Narrow"/>
              <a:sym typeface="Arial Narrow"/>
            </a:endParaRPr>
          </a:p>
          <a:p>
            <a:pPr marL="514350" marR="0" lvl="0" indent="-336550" algn="l" rtl="0">
              <a:spcBef>
                <a:spcPts val="0"/>
              </a:spcBef>
              <a:spcAft>
                <a:spcPts val="0"/>
              </a:spcAft>
              <a:buClr>
                <a:schemeClr val="dk1"/>
              </a:buClr>
              <a:buSzPts val="2800"/>
              <a:buFont typeface="Calibri"/>
              <a:buNone/>
            </a:pPr>
            <a:endParaRPr sz="2800">
              <a:solidFill>
                <a:schemeClr val="dk1"/>
              </a:solidFill>
              <a:latin typeface="Arial Narrow"/>
              <a:ea typeface="Arial Narrow"/>
              <a:cs typeface="Arial Narrow"/>
              <a:sym typeface="Arial Narrow"/>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What makes Sentinel-2 great?</a:t>
            </a:r>
            <a:endParaRPr sz="1800">
              <a:solidFill>
                <a:schemeClr val="dk1"/>
              </a:solidFill>
              <a:latin typeface="Calibri"/>
              <a:ea typeface="Calibri"/>
              <a:cs typeface="Calibri"/>
              <a:sym typeface="Calibri"/>
            </a:endParaRPr>
          </a:p>
        </p:txBody>
      </p:sp>
      <p:pic>
        <p:nvPicPr>
          <p:cNvPr id="185" name="Google Shape;185;p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86" name="Google Shape;186;p3"/>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187" name="Google Shape;18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3</a:t>
            </a:fld>
            <a:endParaRPr/>
          </a:p>
        </p:txBody>
      </p:sp>
      <p:pic>
        <p:nvPicPr>
          <p:cNvPr id="188" name="Google Shape;188;p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89" name="Google Shape;189;p3"/>
          <p:cNvSpPr txBox="1"/>
          <p:nvPr/>
        </p:nvSpPr>
        <p:spPr>
          <a:xfrm>
            <a:off x="1146129" y="1521884"/>
            <a:ext cx="10812205" cy="20621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10m, 20m, and 60m spatial resolution allows detailed environmental and land use analysis.</a:t>
            </a:r>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Calibri"/>
              <a:ea typeface="Calibri"/>
              <a:cs typeface="Calibri"/>
              <a:sym typeface="Calibri"/>
            </a:endParaRPr>
          </a:p>
          <a:p>
            <a:pPr marL="514350" marR="0" lvl="0" indent="-336550" algn="l" rtl="0">
              <a:spcBef>
                <a:spcPts val="0"/>
              </a:spcBef>
              <a:spcAft>
                <a:spcPts val="0"/>
              </a:spcAft>
              <a:buClr>
                <a:schemeClr val="dk1"/>
              </a:buClr>
              <a:buSzPts val="2800"/>
              <a:buFont typeface="Arial"/>
              <a:buNone/>
            </a:pPr>
            <a:endParaRPr sz="2800">
              <a:solidFill>
                <a:schemeClr val="dk1"/>
              </a:solidFill>
              <a:latin typeface="Arial Narrow"/>
              <a:ea typeface="Arial Narrow"/>
              <a:cs typeface="Arial Narrow"/>
              <a:sym typeface="Arial Narrow"/>
            </a:endParaRPr>
          </a:p>
        </p:txBody>
      </p:sp>
      <p:sp>
        <p:nvSpPr>
          <p:cNvPr id="190" name="Google Shape;190;p3"/>
          <p:cNvSpPr/>
          <p:nvPr/>
        </p:nvSpPr>
        <p:spPr>
          <a:xfrm>
            <a:off x="1249146" y="1099957"/>
            <a:ext cx="5416537" cy="52047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DE" sz="2400">
                <a:solidFill>
                  <a:schemeClr val="lt1"/>
                </a:solidFill>
                <a:latin typeface="Arial Narrow"/>
                <a:ea typeface="Arial Narrow"/>
                <a:cs typeface="Arial Narrow"/>
                <a:sym typeface="Arial Narrow"/>
              </a:rPr>
              <a:t>Global land monitoring at high resolution</a:t>
            </a:r>
            <a:endParaRPr sz="2400">
              <a:solidFill>
                <a:schemeClr val="lt1"/>
              </a:solidFill>
              <a:latin typeface="Arial Narrow"/>
              <a:ea typeface="Arial Narrow"/>
              <a:cs typeface="Arial Narrow"/>
              <a:sym typeface="Arial Narrow"/>
            </a:endParaRPr>
          </a:p>
        </p:txBody>
      </p:sp>
      <p:sp>
        <p:nvSpPr>
          <p:cNvPr id="191" name="Google Shape;191;p3"/>
          <p:cNvSpPr/>
          <p:nvPr/>
        </p:nvSpPr>
        <p:spPr>
          <a:xfrm>
            <a:off x="1249145" y="2551384"/>
            <a:ext cx="5416537" cy="52047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DE" sz="2400">
                <a:solidFill>
                  <a:schemeClr val="lt1"/>
                </a:solidFill>
                <a:latin typeface="Arial Narrow"/>
                <a:ea typeface="Arial Narrow"/>
                <a:cs typeface="Arial Narrow"/>
                <a:sym typeface="Arial Narrow"/>
              </a:rPr>
              <a:t>Frequent revisit times</a:t>
            </a:r>
            <a:endParaRPr sz="2400">
              <a:solidFill>
                <a:schemeClr val="lt1"/>
              </a:solidFill>
              <a:latin typeface="Arial Narrow"/>
              <a:ea typeface="Arial Narrow"/>
              <a:cs typeface="Arial Narrow"/>
              <a:sym typeface="Arial Narrow"/>
            </a:endParaRPr>
          </a:p>
        </p:txBody>
      </p:sp>
      <p:sp>
        <p:nvSpPr>
          <p:cNvPr id="192" name="Google Shape;192;p3"/>
          <p:cNvSpPr txBox="1"/>
          <p:nvPr/>
        </p:nvSpPr>
        <p:spPr>
          <a:xfrm>
            <a:off x="1251777" y="3334141"/>
            <a:ext cx="10942362" cy="1200329"/>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5-day temporal resolution (with Sentinel-2A and 2B working together)</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Ideal for tracking seasonal changes, deforestation, and agricultural cycles</a:t>
            </a:r>
            <a:endParaRPr sz="2400">
              <a:solidFill>
                <a:schemeClr val="dk1"/>
              </a:solidFill>
              <a:latin typeface="Arial Narrow"/>
              <a:ea typeface="Arial Narrow"/>
              <a:cs typeface="Arial Narrow"/>
              <a:sym typeface="Arial Narrow"/>
            </a:endParaRPr>
          </a:p>
          <a:p>
            <a:pPr marL="228600" marR="0" lvl="1" indent="-76200" algn="l" rtl="0">
              <a:spcBef>
                <a:spcPts val="0"/>
              </a:spcBef>
              <a:spcAft>
                <a:spcPts val="0"/>
              </a:spcAft>
              <a:buClr>
                <a:schemeClr val="dk1"/>
              </a:buClr>
              <a:buSzPts val="2400"/>
              <a:buFont typeface="Arial"/>
              <a:buNone/>
            </a:pPr>
            <a:endParaRPr sz="2400" b="0" i="0" u="none" strike="noStrike" cap="none">
              <a:solidFill>
                <a:schemeClr val="dk1"/>
              </a:solidFill>
              <a:latin typeface="Arial Narrow"/>
              <a:ea typeface="Arial Narrow"/>
              <a:cs typeface="Arial Narrow"/>
              <a:sym typeface="Arial Narrow"/>
            </a:endParaRPr>
          </a:p>
        </p:txBody>
      </p:sp>
      <p:sp>
        <p:nvSpPr>
          <p:cNvPr id="193" name="Google Shape;193;p3"/>
          <p:cNvSpPr/>
          <p:nvPr/>
        </p:nvSpPr>
        <p:spPr>
          <a:xfrm>
            <a:off x="1249144" y="4395907"/>
            <a:ext cx="5416537" cy="52047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DE" sz="2400">
                <a:solidFill>
                  <a:schemeClr val="lt1"/>
                </a:solidFill>
                <a:latin typeface="Arial Narrow"/>
                <a:ea typeface="Arial Narrow"/>
                <a:cs typeface="Arial Narrow"/>
                <a:sym typeface="Arial Narrow"/>
              </a:rPr>
              <a:t>Rich spectral information</a:t>
            </a:r>
            <a:endParaRPr sz="2400">
              <a:solidFill>
                <a:schemeClr val="lt1"/>
              </a:solidFill>
              <a:latin typeface="Arial Narrow"/>
              <a:ea typeface="Arial Narrow"/>
              <a:cs typeface="Arial Narrow"/>
              <a:sym typeface="Arial Narrow"/>
            </a:endParaRPr>
          </a:p>
        </p:txBody>
      </p:sp>
      <p:sp>
        <p:nvSpPr>
          <p:cNvPr id="194" name="Google Shape;194;p3"/>
          <p:cNvSpPr txBox="1"/>
          <p:nvPr/>
        </p:nvSpPr>
        <p:spPr>
          <a:xfrm>
            <a:off x="1253165" y="5123760"/>
            <a:ext cx="10723815" cy="110799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13 bands covering Visible, Near-Infrared (NIR), and Shortwave Infrared (SWIR)</a:t>
            </a:r>
            <a:endParaRPr/>
          </a:p>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Enables advanced analysis like NDVI (vegetation health) and water turbidity monitoring</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What makes Sentinel-2 great?</a:t>
            </a:r>
            <a:endParaRPr sz="1800">
              <a:solidFill>
                <a:schemeClr val="dk1"/>
              </a:solidFill>
              <a:latin typeface="Calibri"/>
              <a:ea typeface="Calibri"/>
              <a:cs typeface="Calibri"/>
              <a:sym typeface="Calibri"/>
            </a:endParaRPr>
          </a:p>
        </p:txBody>
      </p:sp>
      <p:pic>
        <p:nvPicPr>
          <p:cNvPr id="201" name="Google Shape;201;p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02" name="Google Shape;202;p4"/>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03" name="Google Shape;203;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4</a:t>
            </a:fld>
            <a:endParaRPr/>
          </a:p>
        </p:txBody>
      </p:sp>
      <p:pic>
        <p:nvPicPr>
          <p:cNvPr id="204" name="Google Shape;204;p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05" name="Google Shape;205;p4"/>
          <p:cNvSpPr/>
          <p:nvPr/>
        </p:nvSpPr>
        <p:spPr>
          <a:xfrm>
            <a:off x="1249146" y="1099957"/>
            <a:ext cx="5773347" cy="52047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de-DE" sz="2400" b="1">
                <a:solidFill>
                  <a:schemeClr val="lt1"/>
                </a:solidFill>
                <a:latin typeface="Arial Narrow"/>
                <a:ea typeface="Arial Narrow"/>
                <a:cs typeface="Arial Narrow"/>
                <a:sym typeface="Arial Narrow"/>
              </a:rPr>
              <a:t>Sentinel-2 Data is publicly available and free</a:t>
            </a:r>
            <a:endParaRPr sz="2400" b="1">
              <a:solidFill>
                <a:schemeClr val="lt1"/>
              </a:solidFill>
              <a:latin typeface="Arial Narrow"/>
              <a:ea typeface="Arial Narrow"/>
              <a:cs typeface="Arial Narrow"/>
              <a:sym typeface="Arial Narrow"/>
            </a:endParaRPr>
          </a:p>
        </p:txBody>
      </p:sp>
      <p:sp>
        <p:nvSpPr>
          <p:cNvPr id="206" name="Google Shape;206;p4"/>
          <p:cNvSpPr txBox="1"/>
          <p:nvPr/>
        </p:nvSpPr>
        <p:spPr>
          <a:xfrm>
            <a:off x="1249150" y="1686301"/>
            <a:ext cx="11052900" cy="517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Copernicus Data Space Ecosystem</a:t>
            </a:r>
            <a:r>
              <a:rPr lang="de-DE" sz="2400">
                <a:solidFill>
                  <a:schemeClr val="dk1"/>
                </a:solidFill>
                <a:latin typeface="Arial Narrow"/>
                <a:ea typeface="Arial Narrow"/>
                <a:cs typeface="Arial Narrow"/>
                <a:sym typeface="Arial Narrow"/>
              </a:rPr>
              <a:t> (ESA Official Source)</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u="sng">
                <a:solidFill>
                  <a:schemeClr val="dk1"/>
                </a:solidFill>
                <a:latin typeface="Arial Narrow"/>
                <a:ea typeface="Arial Narrow"/>
                <a:cs typeface="Arial Narrow"/>
                <a:sym typeface="Arial Narrow"/>
              </a:rPr>
              <a:t>https://dataspace.copernicus.eu/</a:t>
            </a:r>
            <a:endParaRPr sz="2400" u="sng">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Direct download of raw Sentinel-2 imagery (Level-1C and Level-2A)</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Google Earth Engine </a:t>
            </a:r>
            <a:r>
              <a:rPr lang="de-DE" sz="2400">
                <a:solidFill>
                  <a:schemeClr val="dk1"/>
                </a:solidFill>
                <a:latin typeface="Arial Narrow"/>
                <a:ea typeface="Arial Narrow"/>
                <a:cs typeface="Arial Narrow"/>
                <a:sym typeface="Arial Narrow"/>
              </a:rPr>
              <a:t>(Cloud Processing &amp; Analysis)</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u="sng">
                <a:solidFill>
                  <a:schemeClr val="dk1"/>
                </a:solidFill>
                <a:latin typeface="Arial Narrow"/>
                <a:ea typeface="Arial Narrow"/>
                <a:cs typeface="Arial Narrow"/>
                <a:sym typeface="Arial Narrow"/>
                <a:hlinkClick r:id="rId5">
                  <a:extLst>
                    <a:ext uri="{A12FA001-AC4F-418D-AE19-62706E023703}">
                      <ahyp:hlinkClr xmlns:ahyp="http://schemas.microsoft.com/office/drawing/2018/hyperlinkcolor" val="tx"/>
                    </a:ext>
                  </a:extLst>
                </a:hlinkClick>
              </a:rPr>
              <a:t>https://earthengine.google.com/</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Provides pre-processed Sentinel-2 data for easy analysis</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Sentinel Hub EO Browser </a:t>
            </a:r>
            <a:r>
              <a:rPr lang="de-DE" sz="2400">
                <a:solidFill>
                  <a:schemeClr val="dk1"/>
                </a:solidFill>
                <a:latin typeface="Arial Narrow"/>
                <a:ea typeface="Arial Narrow"/>
                <a:cs typeface="Arial Narrow"/>
                <a:sym typeface="Arial Narrow"/>
              </a:rPr>
              <a:t>(Quick Visualization &amp; Download)</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u="sng">
                <a:solidFill>
                  <a:schemeClr val="dk1"/>
                </a:solidFill>
                <a:latin typeface="Arial Narrow"/>
                <a:ea typeface="Arial Narrow"/>
                <a:cs typeface="Arial Narrow"/>
                <a:sym typeface="Arial Narrow"/>
                <a:hlinkClick r:id="rId6">
                  <a:extLst>
                    <a:ext uri="{A12FA001-AC4F-418D-AE19-62706E023703}">
                      <ahyp:hlinkClr xmlns:ahyp="http://schemas.microsoft.com/office/drawing/2018/hyperlinkcolor" val="tx"/>
                    </a:ext>
                  </a:extLst>
                </a:hlinkClick>
              </a:rPr>
              <a:t>https://www.sentinel-hub.com/explore/eobrowser/</a:t>
            </a:r>
            <a:endParaRPr sz="24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400"/>
              <a:buFont typeface="Arial"/>
              <a:buChar char="•"/>
            </a:pPr>
            <a:r>
              <a:rPr lang="de-DE" sz="2400">
                <a:solidFill>
                  <a:schemeClr val="dk1"/>
                </a:solidFill>
                <a:latin typeface="Arial Narrow"/>
                <a:ea typeface="Arial Narrow"/>
                <a:cs typeface="Arial Narrow"/>
                <a:sym typeface="Arial Narrow"/>
              </a:rPr>
              <a:t>View and analyze Sentinel-2 imagery without downloading large files.</a:t>
            </a:r>
            <a:endParaRPr sz="2400">
              <a:solidFill>
                <a:schemeClr val="dk1"/>
              </a:solidFill>
              <a:latin typeface="Arial Narrow"/>
              <a:ea typeface="Arial Narrow"/>
              <a:cs typeface="Arial Narrow"/>
              <a:sym typeface="Arial Narrow"/>
            </a:endParaRPr>
          </a:p>
          <a:p>
            <a:pPr marL="285750" marR="0" lvl="0" indent="-133350" algn="l" rtl="0">
              <a:spcBef>
                <a:spcPts val="0"/>
              </a:spcBef>
              <a:spcAft>
                <a:spcPts val="0"/>
              </a:spcAft>
              <a:buClr>
                <a:schemeClr val="dk1"/>
              </a:buClr>
              <a:buSzPts val="2400"/>
              <a:buFont typeface="Arial"/>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a:solidFill>
                  <a:schemeClr val="dk1"/>
                </a:solidFill>
                <a:latin typeface="Arial Narrow"/>
                <a:ea typeface="Arial Narrow"/>
                <a:cs typeface="Arial Narrow"/>
                <a:sym typeface="Arial Narrow"/>
              </a:rPr>
              <a:t>And many more … </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5"/>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Strength and uses of Sentinel-2</a:t>
            </a:r>
            <a:endParaRPr sz="1800">
              <a:solidFill>
                <a:schemeClr val="dk1"/>
              </a:solidFill>
              <a:latin typeface="Calibri"/>
              <a:ea typeface="Calibri"/>
              <a:cs typeface="Calibri"/>
              <a:sym typeface="Calibri"/>
            </a:endParaRPr>
          </a:p>
        </p:txBody>
      </p:sp>
      <p:pic>
        <p:nvPicPr>
          <p:cNvPr id="213" name="Google Shape;213;p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14" name="Google Shape;214;p5"/>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15" name="Google Shape;21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5</a:t>
            </a:fld>
            <a:endParaRPr/>
          </a:p>
        </p:txBody>
      </p:sp>
      <p:pic>
        <p:nvPicPr>
          <p:cNvPr id="216" name="Google Shape;216;p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17" name="Google Shape;217;p5"/>
          <p:cNvSpPr/>
          <p:nvPr/>
        </p:nvSpPr>
        <p:spPr>
          <a:xfrm>
            <a:off x="1249146" y="1099957"/>
            <a:ext cx="10006681" cy="1046612"/>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de-DE" sz="2400">
                <a:solidFill>
                  <a:schemeClr val="lt1"/>
                </a:solidFill>
                <a:latin typeface="Arial Narrow"/>
                <a:ea typeface="Arial Narrow"/>
                <a:cs typeface="Arial Narrow"/>
                <a:sym typeface="Arial Narrow"/>
              </a:rPr>
              <a:t>For each of Sentinel-2s strength, think of why it matters and what potential use cases could be!</a:t>
            </a:r>
            <a:endParaRPr sz="2400">
              <a:solidFill>
                <a:schemeClr val="lt1"/>
              </a:solidFill>
              <a:latin typeface="Arial Narrow"/>
              <a:ea typeface="Arial Narrow"/>
              <a:cs typeface="Arial Narrow"/>
              <a:sym typeface="Arial Narrow"/>
            </a:endParaRPr>
          </a:p>
        </p:txBody>
      </p:sp>
      <p:graphicFrame>
        <p:nvGraphicFramePr>
          <p:cNvPr id="218" name="Google Shape;218;p5"/>
          <p:cNvGraphicFramePr/>
          <p:nvPr/>
        </p:nvGraphicFramePr>
        <p:xfrm>
          <a:off x="925286" y="2419047"/>
          <a:ext cx="3000000" cy="3000000"/>
        </p:xfrm>
        <a:graphic>
          <a:graphicData uri="http://schemas.openxmlformats.org/drawingml/2006/table">
            <a:tbl>
              <a:tblPr bandRow="1">
                <a:noFill/>
                <a:tableStyleId>{5838FA96-7B61-4E11-9C9B-3D803BEFA6E8}</a:tableStyleId>
              </a:tblPr>
              <a:tblGrid>
                <a:gridCol w="3137625">
                  <a:extLst>
                    <a:ext uri="{9D8B030D-6E8A-4147-A177-3AD203B41FA5}">
                      <a16:colId xmlns:a16="http://schemas.microsoft.com/office/drawing/2014/main" val="20000"/>
                    </a:ext>
                  </a:extLst>
                </a:gridCol>
                <a:gridCol w="4135525">
                  <a:extLst>
                    <a:ext uri="{9D8B030D-6E8A-4147-A177-3AD203B41FA5}">
                      <a16:colId xmlns:a16="http://schemas.microsoft.com/office/drawing/2014/main" val="20001"/>
                    </a:ext>
                  </a:extLst>
                </a:gridCol>
                <a:gridCol w="3857275">
                  <a:extLst>
                    <a:ext uri="{9D8B030D-6E8A-4147-A177-3AD203B41FA5}">
                      <a16:colId xmlns:a16="http://schemas.microsoft.com/office/drawing/2014/main" val="20002"/>
                    </a:ext>
                  </a:extLst>
                </a:gridCol>
              </a:tblGrid>
              <a:tr h="378375">
                <a:tc>
                  <a:txBody>
                    <a:bodyPr/>
                    <a:lstStyle/>
                    <a:p>
                      <a:pPr marL="0" marR="0" lvl="0" indent="0" algn="l" rtl="0">
                        <a:spcBef>
                          <a:spcPts val="0"/>
                        </a:spcBef>
                        <a:spcAft>
                          <a:spcPts val="0"/>
                        </a:spcAft>
                        <a:buNone/>
                      </a:pPr>
                      <a:r>
                        <a:rPr lang="de-DE" sz="1800" b="1" u="none" strike="noStrike" cap="none">
                          <a:solidFill>
                            <a:schemeClr val="lt1"/>
                          </a:solidFill>
                          <a:latin typeface="Arial Narrow"/>
                          <a:ea typeface="Arial Narrow"/>
                          <a:cs typeface="Arial Narrow"/>
                          <a:sym typeface="Arial Narrow"/>
                        </a:rPr>
                        <a:t>Feature</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Why It’s Useful</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Example Use Case</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High-resolution (10m for visible bands)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Allows detection of small-scale land changes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Frequent revisit times (5 days)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Enables time-series analysis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Multi-spectral bands (13 bands)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Allows vegetation, water, and land use analysis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Cloud-free composites possible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Data from multiple dates can be merged to remove clouds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Free and open-source data</a:t>
                      </a:r>
                      <a:endParaRPr sz="1800" b="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Accessible to researchers, governments, and NGOs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
        <p:nvSpPr>
          <p:cNvPr id="219" name="Google Shape;219;p5"/>
          <p:cNvSpPr txBox="1"/>
          <p:nvPr/>
        </p:nvSpPr>
        <p:spPr>
          <a:xfrm>
            <a:off x="925338" y="5508775"/>
            <a:ext cx="11130300" cy="1200600"/>
          </a:xfrm>
          <a:prstGeom prst="rect">
            <a:avLst/>
          </a:prstGeom>
          <a:noFill/>
          <a:ln>
            <a:noFill/>
          </a:ln>
        </p:spPr>
        <p:txBody>
          <a:bodyPr spcFirstLastPara="1" wrap="square" lIns="91425" tIns="91425" rIns="91425" bIns="91425" anchor="t" anchorCtr="0">
            <a:spAutoFit/>
          </a:bodyPr>
          <a:lstStyle/>
          <a:p>
            <a:pPr marL="285750" lvl="0" indent="-273050" algn="l" rtl="0">
              <a:spcBef>
                <a:spcPts val="0"/>
              </a:spcBef>
              <a:spcAft>
                <a:spcPts val="0"/>
              </a:spcAft>
              <a:buClr>
                <a:schemeClr val="dk1"/>
              </a:buClr>
              <a:buSzPts val="2200"/>
              <a:buChar char="•"/>
            </a:pPr>
            <a:r>
              <a:rPr lang="de-DE" sz="2200">
                <a:solidFill>
                  <a:schemeClr val="dk1"/>
                </a:solidFill>
                <a:latin typeface="Arial Narrow"/>
                <a:ea typeface="Arial Narrow"/>
                <a:cs typeface="Arial Narrow"/>
                <a:sym typeface="Arial Narrow"/>
              </a:rPr>
              <a:t>Within the next 15 - 20 min, find at least one scientific paper for each feature and put the reference </a:t>
            </a:r>
            <a:br>
              <a:rPr lang="de-DE" sz="2200">
                <a:solidFill>
                  <a:schemeClr val="dk1"/>
                </a:solidFill>
                <a:latin typeface="Arial Narrow"/>
                <a:ea typeface="Arial Narrow"/>
                <a:cs typeface="Arial Narrow"/>
                <a:sym typeface="Arial Narrow"/>
              </a:rPr>
            </a:br>
            <a:r>
              <a:rPr lang="de-DE" sz="2200">
                <a:solidFill>
                  <a:schemeClr val="dk1"/>
                </a:solidFill>
                <a:latin typeface="Arial Narrow"/>
                <a:ea typeface="Arial Narrow"/>
                <a:cs typeface="Arial Narrow"/>
                <a:sym typeface="Arial Narrow"/>
              </a:rPr>
              <a:t>in the table</a:t>
            </a:r>
            <a:r>
              <a:rPr lang="de-DE" sz="1200">
                <a:solidFill>
                  <a:schemeClr val="dk1"/>
                </a:solidFill>
              </a:rPr>
              <a:t> </a:t>
            </a:r>
            <a:r>
              <a:rPr lang="de-DE" sz="2000">
                <a:solidFill>
                  <a:schemeClr val="dk1"/>
                </a:solidFill>
              </a:rPr>
              <a:t>and </a:t>
            </a:r>
            <a:r>
              <a:rPr lang="de-DE" sz="2200">
                <a:solidFill>
                  <a:schemeClr val="dk1"/>
                </a:solidFill>
                <a:latin typeface="Arial Narrow"/>
                <a:ea typeface="Arial Narrow"/>
                <a:cs typeface="Arial Narrow"/>
                <a:sym typeface="Arial Narrow"/>
              </a:rPr>
              <a:t>present your results to the class </a:t>
            </a:r>
            <a:endParaRPr sz="2200">
              <a:solidFill>
                <a:schemeClr val="dk1"/>
              </a:solidFill>
              <a:latin typeface="Arial Narrow"/>
              <a:ea typeface="Arial Narrow"/>
              <a:cs typeface="Arial Narrow"/>
              <a:sym typeface="Arial Narrow"/>
            </a:endParaRPr>
          </a:p>
          <a:p>
            <a:pPr marL="0" lvl="0" indent="0" algn="l" rtl="0">
              <a:spcBef>
                <a:spcPts val="0"/>
              </a:spcBef>
              <a:spcAft>
                <a:spcPts val="0"/>
              </a:spcAft>
              <a:buNone/>
            </a:pPr>
            <a:endParaRPr sz="2200">
              <a:solidFill>
                <a:schemeClr val="dk1"/>
              </a:solidFill>
              <a:latin typeface="Arial Narrow"/>
              <a:ea typeface="Arial Narrow"/>
              <a:cs typeface="Arial Narrow"/>
              <a:sym typeface="Arial Narrow"/>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6"/>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Strength and uses of Sentinel-2</a:t>
            </a:r>
            <a:endParaRPr sz="1800">
              <a:solidFill>
                <a:schemeClr val="dk1"/>
              </a:solidFill>
              <a:latin typeface="Calibri"/>
              <a:ea typeface="Calibri"/>
              <a:cs typeface="Calibri"/>
              <a:sym typeface="Calibri"/>
            </a:endParaRPr>
          </a:p>
        </p:txBody>
      </p:sp>
      <p:pic>
        <p:nvPicPr>
          <p:cNvPr id="226" name="Google Shape;226;p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27" name="Google Shape;227;p6"/>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28" name="Google Shape;22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6</a:t>
            </a:fld>
            <a:endParaRPr/>
          </a:p>
        </p:txBody>
      </p:sp>
      <p:pic>
        <p:nvPicPr>
          <p:cNvPr id="229" name="Google Shape;229;p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30" name="Google Shape;230;p6"/>
          <p:cNvSpPr/>
          <p:nvPr/>
        </p:nvSpPr>
        <p:spPr>
          <a:xfrm>
            <a:off x="1249146" y="1099957"/>
            <a:ext cx="10006681" cy="1046612"/>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de-DE" sz="2400">
                <a:solidFill>
                  <a:schemeClr val="lt1"/>
                </a:solidFill>
                <a:latin typeface="Arial Narrow"/>
                <a:ea typeface="Arial Narrow"/>
                <a:cs typeface="Arial Narrow"/>
                <a:sym typeface="Arial Narrow"/>
              </a:rPr>
              <a:t>Your solution could look like this:</a:t>
            </a:r>
            <a:endParaRPr/>
          </a:p>
        </p:txBody>
      </p:sp>
      <p:graphicFrame>
        <p:nvGraphicFramePr>
          <p:cNvPr id="231" name="Google Shape;231;p6"/>
          <p:cNvGraphicFramePr/>
          <p:nvPr/>
        </p:nvGraphicFramePr>
        <p:xfrm>
          <a:off x="925286" y="2419047"/>
          <a:ext cx="3000000" cy="3000000"/>
        </p:xfrm>
        <a:graphic>
          <a:graphicData uri="http://schemas.openxmlformats.org/drawingml/2006/table">
            <a:tbl>
              <a:tblPr bandRow="1">
                <a:noFill/>
                <a:tableStyleId>{5838FA96-7B61-4E11-9C9B-3D803BEFA6E8}</a:tableStyleId>
              </a:tblPr>
              <a:tblGrid>
                <a:gridCol w="3137625">
                  <a:extLst>
                    <a:ext uri="{9D8B030D-6E8A-4147-A177-3AD203B41FA5}">
                      <a16:colId xmlns:a16="http://schemas.microsoft.com/office/drawing/2014/main" val="20000"/>
                    </a:ext>
                  </a:extLst>
                </a:gridCol>
                <a:gridCol w="4135525">
                  <a:extLst>
                    <a:ext uri="{9D8B030D-6E8A-4147-A177-3AD203B41FA5}">
                      <a16:colId xmlns:a16="http://schemas.microsoft.com/office/drawing/2014/main" val="20001"/>
                    </a:ext>
                  </a:extLst>
                </a:gridCol>
                <a:gridCol w="3857275">
                  <a:extLst>
                    <a:ext uri="{9D8B030D-6E8A-4147-A177-3AD203B41FA5}">
                      <a16:colId xmlns:a16="http://schemas.microsoft.com/office/drawing/2014/main" val="20002"/>
                    </a:ext>
                  </a:extLst>
                </a:gridCol>
              </a:tblGrid>
              <a:tr h="378375">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Feature</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Why It’s Useful</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de-DE" sz="1800" b="1">
                          <a:solidFill>
                            <a:schemeClr val="lt1"/>
                          </a:solidFill>
                          <a:latin typeface="Arial Narrow"/>
                          <a:ea typeface="Arial Narrow"/>
                          <a:cs typeface="Arial Narrow"/>
                          <a:sym typeface="Arial Narrow"/>
                        </a:rPr>
                        <a:t>Example Use Case</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High-resolution (10m for visible bands)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Allows detection of small-scale land changes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Mapping farmland boundaries, urban expansion</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Frequent revisit times (5 days)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Enables time-series analysis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Monitoring crop growth, seasonal vegetation cycles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Multi-spectral bands (13 bands)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Allows vegetation, water, and land use analysis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NDVI for plant health, SWIR for soil moisture</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Cloud-free composites possible</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Data from multiple dates can be merged to remove clouds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Generating annual cloud-free mosaics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28600">
                <a:tc>
                  <a:txBody>
                    <a:bodyPr/>
                    <a:lstStyle/>
                    <a:p>
                      <a:pPr marL="0" marR="0" lvl="0" indent="0" algn="l" rtl="0">
                        <a:spcBef>
                          <a:spcPts val="0"/>
                        </a:spcBef>
                        <a:spcAft>
                          <a:spcPts val="0"/>
                        </a:spcAft>
                        <a:buNone/>
                      </a:pPr>
                      <a:r>
                        <a:rPr lang="de-DE" sz="1800" b="0">
                          <a:latin typeface="Arial Narrow"/>
                          <a:ea typeface="Arial Narrow"/>
                          <a:cs typeface="Arial Narrow"/>
                          <a:sym typeface="Arial Narrow"/>
                        </a:rPr>
                        <a:t>Free and open-source data</a:t>
                      </a:r>
                      <a:endParaRPr sz="1800" b="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Accessible to researchers, governments, and NGOs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spcBef>
                          <a:spcPts val="0"/>
                        </a:spcBef>
                        <a:spcAft>
                          <a:spcPts val="0"/>
                        </a:spcAft>
                        <a:buNone/>
                      </a:pPr>
                      <a:r>
                        <a:rPr lang="de-DE" sz="1800">
                          <a:latin typeface="Arial Narrow"/>
                          <a:ea typeface="Arial Narrow"/>
                          <a:cs typeface="Arial Narrow"/>
                          <a:sym typeface="Arial Narrow"/>
                        </a:rPr>
                        <a:t>Environmental monitoring, conservation efforts</a:t>
                      </a:r>
                      <a:endParaRPr sz="1800">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7"/>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Limitations of Sentinel-2</a:t>
            </a:r>
            <a:endParaRPr sz="1800">
              <a:solidFill>
                <a:schemeClr val="dk1"/>
              </a:solidFill>
              <a:latin typeface="Calibri"/>
              <a:ea typeface="Calibri"/>
              <a:cs typeface="Calibri"/>
              <a:sym typeface="Calibri"/>
            </a:endParaRPr>
          </a:p>
        </p:txBody>
      </p:sp>
      <p:pic>
        <p:nvPicPr>
          <p:cNvPr id="238" name="Google Shape;238;p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39" name="Google Shape;239;p7"/>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40" name="Google Shape;24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7</a:t>
            </a:fld>
            <a:endParaRPr/>
          </a:p>
        </p:txBody>
      </p:sp>
      <p:pic>
        <p:nvPicPr>
          <p:cNvPr id="241" name="Google Shape;241;p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42" name="Google Shape;242;p7"/>
          <p:cNvSpPr txBox="1"/>
          <p:nvPr/>
        </p:nvSpPr>
        <p:spPr>
          <a:xfrm>
            <a:off x="1174448" y="1168400"/>
            <a:ext cx="98493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Sentinel-2 cannot see through clouds </a:t>
            </a:r>
            <a:endParaRPr sz="2400" b="1">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Sentinel-2 is an optical sensor </a:t>
            </a:r>
            <a:endParaRPr sz="2400" b="0" i="0" u="none" strike="noStrike" cap="none">
              <a:solidFill>
                <a:schemeClr val="dk1"/>
              </a:solidFill>
              <a:latin typeface="Arial Narrow"/>
              <a:ea typeface="Arial Narrow"/>
              <a:cs typeface="Arial Narrow"/>
              <a:sym typeface="Arial Narrow"/>
            </a:endParaRPr>
          </a:p>
          <a:p>
            <a:pPr marL="0" marR="0" lvl="1" indent="0" algn="l" rtl="0">
              <a:spcBef>
                <a:spcPts val="0"/>
              </a:spcBef>
              <a:spcAft>
                <a:spcPts val="0"/>
              </a:spcAft>
              <a:buNone/>
            </a:pPr>
            <a:r>
              <a:rPr lang="de-DE" sz="2400" b="0" i="0" u="none" strike="noStrike" cap="none">
                <a:solidFill>
                  <a:schemeClr val="dk1"/>
                </a:solidFill>
                <a:latin typeface="Arial Narrow"/>
                <a:ea typeface="Arial Narrow"/>
                <a:cs typeface="Arial Narrow"/>
                <a:sym typeface="Arial Narrow"/>
              </a:rPr>
              <a:t> → Cannot capture data during heavy cloud cover, study site is not fully visible</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Workaround: Use multi-date composites or combine with Sentinel-1 (</a:t>
            </a:r>
            <a:r>
              <a:rPr lang="de-DE" sz="2400">
                <a:solidFill>
                  <a:schemeClr val="dk1"/>
                </a:solidFill>
                <a:latin typeface="Arial Narrow"/>
                <a:ea typeface="Arial Narrow"/>
                <a:cs typeface="Arial Narrow"/>
                <a:sym typeface="Arial Narrow"/>
              </a:rPr>
              <a:t>SAR</a:t>
            </a:r>
            <a:r>
              <a:rPr lang="de-DE" sz="2400" b="0" i="0" u="none" strike="noStrike" cap="none">
                <a:solidFill>
                  <a:schemeClr val="dk1"/>
                </a:solidFill>
                <a:latin typeface="Arial Narrow"/>
                <a:ea typeface="Arial Narrow"/>
                <a:cs typeface="Arial Narrow"/>
                <a:sym typeface="Arial Narrow"/>
              </a:rPr>
              <a:t>-based)</a:t>
            </a:r>
            <a:endParaRPr sz="2400" b="0" i="0" u="none" strike="noStrike" cap="none">
              <a:solidFill>
                <a:schemeClr val="dk1"/>
              </a:solidFill>
              <a:latin typeface="Arial Narrow"/>
              <a:ea typeface="Arial Narrow"/>
              <a:cs typeface="Arial Narrow"/>
              <a:sym typeface="Arial Narrow"/>
            </a:endParaRPr>
          </a:p>
        </p:txBody>
      </p:sp>
      <p:pic>
        <p:nvPicPr>
          <p:cNvPr id="243" name="Google Shape;243;p7" descr="Ein Bild, das Karte, Screenshot, Pflanze enthält.&#10;&#10;KI-generierte Inhalte können fehlerhaft sein."/>
          <p:cNvPicPr preferRelativeResize="0"/>
          <p:nvPr/>
        </p:nvPicPr>
        <p:blipFill rotWithShape="1">
          <a:blip r:embed="rId5">
            <a:alphaModFix/>
          </a:blip>
          <a:srcRect/>
          <a:stretch/>
        </p:blipFill>
        <p:spPr>
          <a:xfrm>
            <a:off x="2791807" y="2979898"/>
            <a:ext cx="6096000" cy="3087189"/>
          </a:xfrm>
          <a:prstGeom prst="rect">
            <a:avLst/>
          </a:prstGeom>
          <a:noFill/>
          <a:ln>
            <a:noFill/>
          </a:ln>
        </p:spPr>
      </p:pic>
      <p:sp>
        <p:nvSpPr>
          <p:cNvPr id="244" name="Google Shape;244;p7"/>
          <p:cNvSpPr txBox="1"/>
          <p:nvPr/>
        </p:nvSpPr>
        <p:spPr>
          <a:xfrm>
            <a:off x="2794813" y="6061439"/>
            <a:ext cx="197870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1800">
                <a:solidFill>
                  <a:schemeClr val="dk1"/>
                </a:solidFill>
                <a:latin typeface="Arial Narrow"/>
                <a:ea typeface="Arial Narrow"/>
                <a:cs typeface="Arial Narrow"/>
                <a:sym typeface="Arial Narrow"/>
              </a:rPr>
              <a:t>(Fjord 2022)</a:t>
            </a:r>
            <a:endParaRPr sz="1800">
              <a:solidFill>
                <a:schemeClr val="dk1"/>
              </a:solidFill>
              <a:latin typeface="Arial Narrow"/>
              <a:ea typeface="Arial Narrow"/>
              <a:cs typeface="Arial Narrow"/>
              <a:sym typeface="Arial Narrow"/>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8"/>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Limitations of Sentinel-2</a:t>
            </a:r>
            <a:endParaRPr sz="1800">
              <a:solidFill>
                <a:schemeClr val="dk1"/>
              </a:solidFill>
              <a:latin typeface="Calibri"/>
              <a:ea typeface="Calibri"/>
              <a:cs typeface="Calibri"/>
              <a:sym typeface="Calibri"/>
            </a:endParaRPr>
          </a:p>
        </p:txBody>
      </p:sp>
      <p:pic>
        <p:nvPicPr>
          <p:cNvPr id="251" name="Google Shape;251;p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52" name="Google Shape;252;p8"/>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53" name="Google Shape;2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8</a:t>
            </a:fld>
            <a:endParaRPr/>
          </a:p>
        </p:txBody>
      </p:sp>
      <p:pic>
        <p:nvPicPr>
          <p:cNvPr id="254" name="Google Shape;254;p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55" name="Google Shape;255;p8"/>
          <p:cNvSpPr txBox="1"/>
          <p:nvPr/>
        </p:nvSpPr>
        <p:spPr>
          <a:xfrm>
            <a:off x="1168400" y="1222829"/>
            <a:ext cx="9849300" cy="2678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Limited nighttime or low-light data</a:t>
            </a:r>
            <a:endParaRPr sz="2400">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Sentinel-2 does not have thermal sensors and is not a radar satellite</a:t>
            </a:r>
            <a:endParaRPr sz="2400" b="0" i="0" u="none" strike="noStrike" cap="none">
              <a:solidFill>
                <a:schemeClr val="dk1"/>
              </a:solidFill>
              <a:latin typeface="Arial Narrow"/>
              <a:ea typeface="Arial Narrow"/>
              <a:cs typeface="Arial Narrow"/>
              <a:sym typeface="Arial Narrow"/>
            </a:endParaRPr>
          </a:p>
          <a:p>
            <a:pPr marL="0" marR="0" lvl="1" indent="0" algn="l" rtl="0">
              <a:spcBef>
                <a:spcPts val="0"/>
              </a:spcBef>
              <a:spcAft>
                <a:spcPts val="0"/>
              </a:spcAft>
              <a:buNone/>
            </a:pPr>
            <a:r>
              <a:rPr lang="de-DE" sz="2400" b="0" i="0" u="none" strike="noStrike" cap="none">
                <a:solidFill>
                  <a:schemeClr val="dk1"/>
                </a:solidFill>
                <a:latin typeface="Arial Narrow"/>
                <a:ea typeface="Arial Narrow"/>
                <a:cs typeface="Arial Narrow"/>
                <a:sym typeface="Arial Narrow"/>
              </a:rPr>
              <a:t>  → Cannot be used for nighttime monitoring</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Workaround: Use Landsat 8 (thermal bands) or </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MODIS for continuous global coverage</a:t>
            </a:r>
            <a:endParaRPr sz="2400" b="0" i="0" u="none" strike="noStrike" cap="none">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p:txBody>
      </p:sp>
      <p:pic>
        <p:nvPicPr>
          <p:cNvPr id="256" name="Google Shape;256;p8" descr="Ein Bild, das Screenshot, Dunkelheit enthält.&#10;&#10;KI-generierte Inhalte können fehlerhaft sein."/>
          <p:cNvPicPr preferRelativeResize="0"/>
          <p:nvPr/>
        </p:nvPicPr>
        <p:blipFill rotWithShape="1">
          <a:blip r:embed="rId5">
            <a:alphaModFix/>
          </a:blip>
          <a:srcRect/>
          <a:stretch/>
        </p:blipFill>
        <p:spPr>
          <a:xfrm>
            <a:off x="6891730" y="2562980"/>
            <a:ext cx="4831112" cy="3497941"/>
          </a:xfrm>
          <a:prstGeom prst="rect">
            <a:avLst/>
          </a:prstGeom>
          <a:noFill/>
          <a:ln>
            <a:noFill/>
          </a:ln>
        </p:spPr>
      </p:pic>
      <p:sp>
        <p:nvSpPr>
          <p:cNvPr id="257" name="Google Shape;257;p8"/>
          <p:cNvSpPr txBox="1"/>
          <p:nvPr/>
        </p:nvSpPr>
        <p:spPr>
          <a:xfrm>
            <a:off x="6780194" y="5988868"/>
            <a:ext cx="236574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1800">
                <a:solidFill>
                  <a:schemeClr val="dk1"/>
                </a:solidFill>
                <a:latin typeface="Arial Narrow"/>
                <a:ea typeface="Arial Narrow"/>
                <a:cs typeface="Arial Narrow"/>
                <a:sym typeface="Arial Narrow"/>
              </a:rPr>
              <a:t>(Landsat Missions 2022)</a:t>
            </a:r>
            <a:endParaRPr sz="1800">
              <a:solidFill>
                <a:schemeClr val="dk1"/>
              </a:solidFill>
              <a:latin typeface="Arial Narrow"/>
              <a:ea typeface="Arial Narrow"/>
              <a:cs typeface="Arial Narrow"/>
              <a:sym typeface="Arial Narrow"/>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9"/>
          <p:cNvSpPr txBox="1"/>
          <p:nvPr/>
        </p:nvSpPr>
        <p:spPr>
          <a:xfrm>
            <a:off x="2174225" y="-26306"/>
            <a:ext cx="532701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de-DE" sz="3200" b="1">
                <a:solidFill>
                  <a:schemeClr val="dk1"/>
                </a:solidFill>
                <a:latin typeface="Arial Narrow"/>
                <a:ea typeface="Arial Narrow"/>
                <a:cs typeface="Arial Narrow"/>
                <a:sym typeface="Arial Narrow"/>
              </a:rPr>
              <a:t>Limitations of Sentinel-2</a:t>
            </a:r>
            <a:endParaRPr sz="1800">
              <a:solidFill>
                <a:schemeClr val="dk1"/>
              </a:solidFill>
              <a:latin typeface="Calibri"/>
              <a:ea typeface="Calibri"/>
              <a:cs typeface="Calibri"/>
              <a:sym typeface="Calibri"/>
            </a:endParaRPr>
          </a:p>
        </p:txBody>
      </p:sp>
      <p:pic>
        <p:nvPicPr>
          <p:cNvPr id="264" name="Google Shape;264;p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65" name="Google Shape;265;p9"/>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de-DE"/>
              <a:t>EOCap4Africa – E3b Sentinel-2 Images – Possibilities and Limitations</a:t>
            </a:r>
            <a:endParaRPr>
              <a:latin typeface="Calibri"/>
              <a:ea typeface="Calibri"/>
              <a:cs typeface="Calibri"/>
              <a:sym typeface="Calibri"/>
            </a:endParaRPr>
          </a:p>
          <a:p>
            <a:pPr marL="0" lvl="0" indent="0" algn="ctr" rtl="0">
              <a:spcBef>
                <a:spcPts val="0"/>
              </a:spcBef>
              <a:spcAft>
                <a:spcPts val="0"/>
              </a:spcAft>
              <a:buNone/>
            </a:pPr>
            <a:endParaRPr/>
          </a:p>
        </p:txBody>
      </p:sp>
      <p:sp>
        <p:nvSpPr>
          <p:cNvPr id="266" name="Google Shape;26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de-DE"/>
              <a:t>9</a:t>
            </a:fld>
            <a:endParaRPr/>
          </a:p>
        </p:txBody>
      </p:sp>
      <p:pic>
        <p:nvPicPr>
          <p:cNvPr id="267" name="Google Shape;267;p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68" name="Google Shape;268;p9"/>
          <p:cNvSpPr txBox="1"/>
          <p:nvPr/>
        </p:nvSpPr>
        <p:spPr>
          <a:xfrm>
            <a:off x="1174448" y="1349829"/>
            <a:ext cx="98493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2400" b="1">
                <a:solidFill>
                  <a:schemeClr val="dk1"/>
                </a:solidFill>
                <a:latin typeface="Arial Narrow"/>
                <a:ea typeface="Arial Narrow"/>
                <a:cs typeface="Arial Narrow"/>
                <a:sym typeface="Arial Narrow"/>
              </a:rPr>
              <a:t>Moderate spatial resolution</a:t>
            </a:r>
            <a:r>
              <a:rPr lang="de-DE" sz="2400">
                <a:solidFill>
                  <a:schemeClr val="dk1"/>
                </a:solidFill>
                <a:latin typeface="Arial Narrow"/>
                <a:ea typeface="Arial Narrow"/>
                <a:cs typeface="Arial Narrow"/>
                <a:sym typeface="Arial Narrow"/>
              </a:rPr>
              <a:t> </a:t>
            </a:r>
            <a:endParaRPr sz="2400">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10m resolution is good, but not as high as commercial satellites </a:t>
            </a:r>
            <a:endParaRPr sz="2400" b="0" i="0" u="none" strike="noStrike" cap="none">
              <a:solidFill>
                <a:schemeClr val="dk1"/>
              </a:solidFill>
              <a:latin typeface="Arial Narrow"/>
              <a:ea typeface="Arial Narrow"/>
              <a:cs typeface="Arial Narrow"/>
              <a:sym typeface="Arial Narrow"/>
            </a:endParaRPr>
          </a:p>
          <a:p>
            <a:pPr marL="228600" marR="0" lvl="1" indent="-228600" algn="l" rtl="0">
              <a:spcBef>
                <a:spcPts val="0"/>
              </a:spcBef>
              <a:spcAft>
                <a:spcPts val="0"/>
              </a:spcAft>
              <a:buClr>
                <a:schemeClr val="dk1"/>
              </a:buClr>
              <a:buSzPts val="2400"/>
              <a:buFont typeface="Arial"/>
              <a:buChar char="•"/>
            </a:pPr>
            <a:r>
              <a:rPr lang="de-DE" sz="2400" b="0" i="0" u="none" strike="noStrike" cap="none">
                <a:solidFill>
                  <a:schemeClr val="dk1"/>
                </a:solidFill>
                <a:latin typeface="Arial Narrow"/>
                <a:ea typeface="Arial Narrow"/>
                <a:cs typeface="Arial Narrow"/>
                <a:sym typeface="Arial Narrow"/>
              </a:rPr>
              <a:t>e.g., PlanetScope at 3m, Pleiades 1A/B satellites at 0.5m, WorldView at 0.3m</a:t>
            </a:r>
            <a:endParaRPr sz="2400" b="0" i="0" u="none" strike="noStrike" cap="none">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p:txBody>
      </p:sp>
      <p:sp>
        <p:nvSpPr>
          <p:cNvPr id="269" name="Google Shape;269;p9"/>
          <p:cNvSpPr txBox="1"/>
          <p:nvPr/>
        </p:nvSpPr>
        <p:spPr>
          <a:xfrm>
            <a:off x="1174052" y="5783249"/>
            <a:ext cx="236574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de-DE" sz="1800">
                <a:solidFill>
                  <a:schemeClr val="dk1"/>
                </a:solidFill>
                <a:latin typeface="Arial Narrow"/>
                <a:ea typeface="Arial Narrow"/>
                <a:cs typeface="Arial Narrow"/>
                <a:sym typeface="Arial Narrow"/>
              </a:rPr>
              <a:t>(Kowaleczko et al. 2013)</a:t>
            </a:r>
            <a:endParaRPr sz="1800">
              <a:solidFill>
                <a:schemeClr val="dk1"/>
              </a:solidFill>
              <a:latin typeface="Arial Narrow"/>
              <a:ea typeface="Arial Narrow"/>
              <a:cs typeface="Arial Narrow"/>
              <a:sym typeface="Arial Narrow"/>
            </a:endParaRPr>
          </a:p>
        </p:txBody>
      </p:sp>
      <p:pic>
        <p:nvPicPr>
          <p:cNvPr id="270" name="Google Shape;270;p9" descr="Ein Bild, das Karte, Screenshot, Text enthält.&#10;&#10;KI-generierte Inhalte können fehlerhaft sein."/>
          <p:cNvPicPr preferRelativeResize="0"/>
          <p:nvPr/>
        </p:nvPicPr>
        <p:blipFill rotWithShape="1">
          <a:blip r:embed="rId5">
            <a:alphaModFix/>
          </a:blip>
          <a:srcRect/>
          <a:stretch/>
        </p:blipFill>
        <p:spPr>
          <a:xfrm>
            <a:off x="1173238" y="2742232"/>
            <a:ext cx="9881809" cy="3036630"/>
          </a:xfrm>
          <a:prstGeom prst="rect">
            <a:avLst/>
          </a:prstGeom>
          <a:noFill/>
          <a:ln>
            <a:noFill/>
          </a:ln>
        </p:spPr>
      </p:pic>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1358</Words>
  <Application>Microsoft Office PowerPoint</Application>
  <PresentationFormat>Breitbild</PresentationFormat>
  <Paragraphs>218</Paragraphs>
  <Slides>16</Slides>
  <Notes>16</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16</vt:i4>
      </vt:variant>
    </vt:vector>
  </HeadingPairs>
  <TitlesOfParts>
    <vt:vector size="22" baseType="lpstr">
      <vt:lpstr>Arial Narrow</vt:lpstr>
      <vt:lpstr>Calibri</vt:lpstr>
      <vt:lpstr>Arial</vt:lpstr>
      <vt:lpstr>Noto Sans Symbols</vt:lpstr>
      <vt:lpstr>Open Sans Light</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Thiel</dc:creator>
  <cp:lastModifiedBy>Lara Alves Oeltjebruns</cp:lastModifiedBy>
  <cp:revision>1</cp:revision>
  <dcterms:created xsi:type="dcterms:W3CDTF">2019-06-02T12:25:39Z</dcterms:created>
  <dcterms:modified xsi:type="dcterms:W3CDTF">2026-04-15T13:37:09Z</dcterms:modified>
</cp:coreProperties>
</file>